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63" r:id="rId5"/>
    <p:sldId id="267" r:id="rId6"/>
    <p:sldId id="258" r:id="rId7"/>
    <p:sldId id="268" r:id="rId8"/>
    <p:sldId id="265" r:id="rId9"/>
    <p:sldId id="269" r:id="rId10"/>
    <p:sldId id="259" r:id="rId11"/>
    <p:sldId id="270" r:id="rId12"/>
    <p:sldId id="260" r:id="rId13"/>
    <p:sldId id="271" r:id="rId14"/>
    <p:sldId id="261" r:id="rId15"/>
    <p:sldId id="262" r:id="rId16"/>
    <p:sldId id="272" r:id="rId17"/>
    <p:sldId id="264" r:id="rId18"/>
    <p:sldId id="273" r:id="rId19"/>
    <p:sldId id="274" r:id="rId20"/>
    <p:sldId id="275" r:id="rId21"/>
    <p:sldId id="277" r:id="rId22"/>
    <p:sldId id="278"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2" autoAdjust="0"/>
    <p:restoredTop sz="94660"/>
  </p:normalViewPr>
  <p:slideViewPr>
    <p:cSldViewPr snapToGrid="0">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4A7EF5-6F90-4450-B4C0-59EDC9B62A27}"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753E5-9F61-41F3-AC48-1753651263D5}" type="slidenum">
              <a:rPr lang="en-US" smtClean="0"/>
              <a:t>‹#›</a:t>
            </a:fld>
            <a:endParaRPr lang="en-US"/>
          </a:p>
        </p:txBody>
      </p:sp>
    </p:spTree>
    <p:extLst>
      <p:ext uri="{BB962C8B-B14F-4D97-AF65-F5344CB8AC3E}">
        <p14:creationId xmlns:p14="http://schemas.microsoft.com/office/powerpoint/2010/main" val="4006090030"/>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E4A7EF5-6F90-4450-B4C0-59EDC9B62A27}"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753E5-9F61-41F3-AC48-1753651263D5}" type="slidenum">
              <a:rPr lang="en-US" smtClean="0"/>
              <a:t>‹#›</a:t>
            </a:fld>
            <a:endParaRPr lang="en-US"/>
          </a:p>
        </p:txBody>
      </p:sp>
    </p:spTree>
    <p:extLst>
      <p:ext uri="{BB962C8B-B14F-4D97-AF65-F5344CB8AC3E}">
        <p14:creationId xmlns:p14="http://schemas.microsoft.com/office/powerpoint/2010/main" val="2401641399"/>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E4A7EF5-6F90-4450-B4C0-59EDC9B62A27}"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753E5-9F61-41F3-AC48-1753651263D5}" type="slidenum">
              <a:rPr lang="en-US" smtClean="0"/>
              <a:t>‹#›</a:t>
            </a:fld>
            <a:endParaRPr lang="en-US"/>
          </a:p>
        </p:txBody>
      </p:sp>
    </p:spTree>
    <p:extLst>
      <p:ext uri="{BB962C8B-B14F-4D97-AF65-F5344CB8AC3E}">
        <p14:creationId xmlns:p14="http://schemas.microsoft.com/office/powerpoint/2010/main" val="2462077830"/>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E4A7EF5-6F90-4450-B4C0-59EDC9B62A27}"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753E5-9F61-41F3-AC48-1753651263D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3738422"/>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4A7EF5-6F90-4450-B4C0-59EDC9B62A27}"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753E5-9F61-41F3-AC48-1753651263D5}" type="slidenum">
              <a:rPr lang="en-US" smtClean="0"/>
              <a:t>‹#›</a:t>
            </a:fld>
            <a:endParaRPr lang="en-US"/>
          </a:p>
        </p:txBody>
      </p:sp>
    </p:spTree>
    <p:extLst>
      <p:ext uri="{BB962C8B-B14F-4D97-AF65-F5344CB8AC3E}">
        <p14:creationId xmlns:p14="http://schemas.microsoft.com/office/powerpoint/2010/main" val="2573640260"/>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E4A7EF5-6F90-4450-B4C0-59EDC9B62A27}" type="datetimeFigureOut">
              <a:rPr lang="en-US" smtClean="0"/>
              <a:t>2/14/2022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753E5-9F61-41F3-AC48-1753651263D5}" type="slidenum">
              <a:rPr lang="en-US" smtClean="0"/>
              <a:t>‹#›</a:t>
            </a:fld>
            <a:endParaRPr lang="en-US"/>
          </a:p>
        </p:txBody>
      </p:sp>
    </p:spTree>
    <p:extLst>
      <p:ext uri="{BB962C8B-B14F-4D97-AF65-F5344CB8AC3E}">
        <p14:creationId xmlns:p14="http://schemas.microsoft.com/office/powerpoint/2010/main" val="3526260756"/>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E4A7EF5-6F90-4450-B4C0-59EDC9B62A27}" type="datetimeFigureOut">
              <a:rPr lang="en-US" smtClean="0"/>
              <a:t>2/14/2022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753E5-9F61-41F3-AC48-1753651263D5}" type="slidenum">
              <a:rPr lang="en-US" smtClean="0"/>
              <a:t>‹#›</a:t>
            </a:fld>
            <a:endParaRPr lang="en-US"/>
          </a:p>
        </p:txBody>
      </p:sp>
    </p:spTree>
    <p:extLst>
      <p:ext uri="{BB962C8B-B14F-4D97-AF65-F5344CB8AC3E}">
        <p14:creationId xmlns:p14="http://schemas.microsoft.com/office/powerpoint/2010/main" val="2122362678"/>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A7EF5-6F90-4450-B4C0-59EDC9B62A27}"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753E5-9F61-41F3-AC48-1753651263D5}" type="slidenum">
              <a:rPr lang="en-US" smtClean="0"/>
              <a:t>‹#›</a:t>
            </a:fld>
            <a:endParaRPr lang="en-US"/>
          </a:p>
        </p:txBody>
      </p:sp>
    </p:spTree>
    <p:extLst>
      <p:ext uri="{BB962C8B-B14F-4D97-AF65-F5344CB8AC3E}">
        <p14:creationId xmlns:p14="http://schemas.microsoft.com/office/powerpoint/2010/main" val="1937910655"/>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A7EF5-6F90-4450-B4C0-59EDC9B62A27}"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753E5-9F61-41F3-AC48-1753651263D5}" type="slidenum">
              <a:rPr lang="en-US" smtClean="0"/>
              <a:t>‹#›</a:t>
            </a:fld>
            <a:endParaRPr lang="en-US"/>
          </a:p>
        </p:txBody>
      </p:sp>
    </p:spTree>
    <p:extLst>
      <p:ext uri="{BB962C8B-B14F-4D97-AF65-F5344CB8AC3E}">
        <p14:creationId xmlns:p14="http://schemas.microsoft.com/office/powerpoint/2010/main" val="2764129895"/>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E4A7EF5-6F90-4450-B4C0-59EDC9B62A27}"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753E5-9F61-41F3-AC48-1753651263D5}" type="slidenum">
              <a:rPr lang="en-US" smtClean="0"/>
              <a:t>‹#›</a:t>
            </a:fld>
            <a:endParaRPr lang="en-US"/>
          </a:p>
        </p:txBody>
      </p:sp>
    </p:spTree>
    <p:extLst>
      <p:ext uri="{BB962C8B-B14F-4D97-AF65-F5344CB8AC3E}">
        <p14:creationId xmlns:p14="http://schemas.microsoft.com/office/powerpoint/2010/main" val="771586058"/>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4A7EF5-6F90-4450-B4C0-59EDC9B62A27}"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753E5-9F61-41F3-AC48-1753651263D5}" type="slidenum">
              <a:rPr lang="en-US" smtClean="0"/>
              <a:t>‹#›</a:t>
            </a:fld>
            <a:endParaRPr lang="en-US"/>
          </a:p>
        </p:txBody>
      </p:sp>
    </p:spTree>
    <p:extLst>
      <p:ext uri="{BB962C8B-B14F-4D97-AF65-F5344CB8AC3E}">
        <p14:creationId xmlns:p14="http://schemas.microsoft.com/office/powerpoint/2010/main" val="2546937898"/>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4A7EF5-6F90-4450-B4C0-59EDC9B62A27}"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753E5-9F61-41F3-AC48-1753651263D5}" type="slidenum">
              <a:rPr lang="en-US" smtClean="0"/>
              <a:t>‹#›</a:t>
            </a:fld>
            <a:endParaRPr lang="en-US"/>
          </a:p>
        </p:txBody>
      </p:sp>
    </p:spTree>
    <p:extLst>
      <p:ext uri="{BB962C8B-B14F-4D97-AF65-F5344CB8AC3E}">
        <p14:creationId xmlns:p14="http://schemas.microsoft.com/office/powerpoint/2010/main" val="8401813"/>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4A7EF5-6F90-4450-B4C0-59EDC9B62A27}" type="datetimeFigureOut">
              <a:rPr lang="en-US" smtClean="0"/>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9753E5-9F61-41F3-AC48-1753651263D5}" type="slidenum">
              <a:rPr lang="en-US" smtClean="0"/>
              <a:t>‹#›</a:t>
            </a:fld>
            <a:endParaRPr lang="en-US"/>
          </a:p>
        </p:txBody>
      </p:sp>
    </p:spTree>
    <p:extLst>
      <p:ext uri="{BB962C8B-B14F-4D97-AF65-F5344CB8AC3E}">
        <p14:creationId xmlns:p14="http://schemas.microsoft.com/office/powerpoint/2010/main" val="561284040"/>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E4A7EF5-6F90-4450-B4C0-59EDC9B62A27}" type="datetimeFigureOut">
              <a:rPr lang="en-US" smtClean="0"/>
              <a:t>2/14/2022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09753E5-9F61-41F3-AC48-1753651263D5}" type="slidenum">
              <a:rPr lang="en-US" smtClean="0"/>
              <a:t>‹#›</a:t>
            </a:fld>
            <a:endParaRPr lang="en-US"/>
          </a:p>
        </p:txBody>
      </p:sp>
    </p:spTree>
    <p:extLst>
      <p:ext uri="{BB962C8B-B14F-4D97-AF65-F5344CB8AC3E}">
        <p14:creationId xmlns:p14="http://schemas.microsoft.com/office/powerpoint/2010/main" val="3966866371"/>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E4A7EF5-6F90-4450-B4C0-59EDC9B62A27}" type="datetimeFigureOut">
              <a:rPr lang="en-US" smtClean="0"/>
              <a:t>2/14/2022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09753E5-9F61-41F3-AC48-1753651263D5}" type="slidenum">
              <a:rPr lang="en-US" smtClean="0"/>
              <a:t>‹#›</a:t>
            </a:fld>
            <a:endParaRPr lang="en-US"/>
          </a:p>
        </p:txBody>
      </p:sp>
    </p:spTree>
    <p:extLst>
      <p:ext uri="{BB962C8B-B14F-4D97-AF65-F5344CB8AC3E}">
        <p14:creationId xmlns:p14="http://schemas.microsoft.com/office/powerpoint/2010/main" val="3493600680"/>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E4A7EF5-6F90-4450-B4C0-59EDC9B62A27}" type="datetimeFigureOut">
              <a:rPr lang="en-US" smtClean="0"/>
              <a:t>2/14/2022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09753E5-9F61-41F3-AC48-1753651263D5}" type="slidenum">
              <a:rPr lang="en-US" smtClean="0"/>
              <a:t>‹#›</a:t>
            </a:fld>
            <a:endParaRPr lang="en-US"/>
          </a:p>
        </p:txBody>
      </p:sp>
    </p:spTree>
    <p:extLst>
      <p:ext uri="{BB962C8B-B14F-4D97-AF65-F5344CB8AC3E}">
        <p14:creationId xmlns:p14="http://schemas.microsoft.com/office/powerpoint/2010/main" val="294410688"/>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E4A7EF5-6F90-4450-B4C0-59EDC9B62A27}"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753E5-9F61-41F3-AC48-1753651263D5}" type="slidenum">
              <a:rPr lang="en-US" smtClean="0"/>
              <a:t>‹#›</a:t>
            </a:fld>
            <a:endParaRPr lang="en-US"/>
          </a:p>
        </p:txBody>
      </p:sp>
    </p:spTree>
    <p:extLst>
      <p:ext uri="{BB962C8B-B14F-4D97-AF65-F5344CB8AC3E}">
        <p14:creationId xmlns:p14="http://schemas.microsoft.com/office/powerpoint/2010/main" val="4086738392"/>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E4A7EF5-6F90-4450-B4C0-59EDC9B62A27}" type="datetimeFigureOut">
              <a:rPr lang="en-US" smtClean="0"/>
              <a:t>2/14/2022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09753E5-9F61-41F3-AC48-1753651263D5}" type="slidenum">
              <a:rPr lang="en-US" smtClean="0"/>
              <a:t>‹#›</a:t>
            </a:fld>
            <a:endParaRPr lang="en-US"/>
          </a:p>
        </p:txBody>
      </p:sp>
    </p:spTree>
    <p:extLst>
      <p:ext uri="{BB962C8B-B14F-4D97-AF65-F5344CB8AC3E}">
        <p14:creationId xmlns:p14="http://schemas.microsoft.com/office/powerpoint/2010/main" val="41946126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D1B7778-5AAB-43A7-9B58-0365632328C9}"/>
              </a:ext>
            </a:extLst>
          </p:cNvPr>
          <p:cNvSpPr/>
          <p:nvPr/>
        </p:nvSpPr>
        <p:spPr>
          <a:xfrm>
            <a:off x="106680" y="1270798"/>
            <a:ext cx="11978640" cy="2932085"/>
          </a:xfrm>
          <a:prstGeom prst="rect">
            <a:avLst/>
          </a:prstGeom>
        </p:spPr>
        <p:txBody>
          <a:bodyPr wrap="square">
            <a:spAutoFit/>
          </a:bodyPr>
          <a:lstStyle/>
          <a:p>
            <a:pPr algn="ctr">
              <a:lnSpc>
                <a:spcPct val="107000"/>
              </a:lnSpc>
              <a:spcAft>
                <a:spcPts val="800"/>
              </a:spcAft>
            </a:pPr>
            <a:r>
              <a:rPr lang="el-GR" sz="4000" dirty="0">
                <a:latin typeface="Arial" panose="020B0604020202020204" pitchFamily="34" charset="0"/>
                <a:ea typeface="Calibri" panose="020F0502020204030204" pitchFamily="34" charset="0"/>
                <a:cs typeface="Arial" panose="020B0604020202020204" pitchFamily="34" charset="0"/>
              </a:rPr>
              <a:t>11 Φεβρουαρίου </a:t>
            </a:r>
          </a:p>
          <a:p>
            <a:pPr algn="ctr">
              <a:lnSpc>
                <a:spcPct val="107000"/>
              </a:lnSpc>
              <a:spcAft>
                <a:spcPts val="800"/>
              </a:spcAft>
            </a:pPr>
            <a:endParaRPr lang="en-US" sz="40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l-GR" sz="4000" dirty="0">
                <a:latin typeface="Arial" panose="020B0604020202020204" pitchFamily="34" charset="0"/>
                <a:ea typeface="Calibri" panose="020F0502020204030204" pitchFamily="34" charset="0"/>
                <a:cs typeface="Arial" panose="020B0604020202020204" pitchFamily="34" charset="0"/>
              </a:rPr>
              <a:t>ΔΙΕΘΝΗΣ ΗΜΕΡΑ ΓΥΝΑΙΚΩΝ ΚΑΙ ΚΟΡΙΤΣΙΩΝ ΣΤΗΝ ΕΠΙΣΤΗΜΗ</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29656032"/>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18356D8-AC1B-44AB-9891-7AF3C77FD083}"/>
              </a:ext>
            </a:extLst>
          </p:cNvPr>
          <p:cNvPicPr>
            <a:picLocks noChangeAspect="1"/>
          </p:cNvPicPr>
          <p:nvPr/>
        </p:nvPicPr>
        <p:blipFill>
          <a:blip r:embed="rId2"/>
          <a:stretch>
            <a:fillRect/>
          </a:stretch>
        </p:blipFill>
        <p:spPr>
          <a:xfrm>
            <a:off x="268604" y="1491932"/>
            <a:ext cx="2728595" cy="3212148"/>
          </a:xfrm>
          <a:prstGeom prst="rect">
            <a:avLst/>
          </a:prstGeom>
        </p:spPr>
      </p:pic>
      <p:sp>
        <p:nvSpPr>
          <p:cNvPr id="3" name="Rectangle 2">
            <a:extLst>
              <a:ext uri="{FF2B5EF4-FFF2-40B4-BE49-F238E27FC236}">
                <a16:creationId xmlns:a16="http://schemas.microsoft.com/office/drawing/2014/main" xmlns="" id="{52FF9A0D-BADA-485B-AB13-2F19F13CFFE2}"/>
              </a:ext>
            </a:extLst>
          </p:cNvPr>
          <p:cNvSpPr/>
          <p:nvPr/>
        </p:nvSpPr>
        <p:spPr>
          <a:xfrm>
            <a:off x="4241151" y="373718"/>
            <a:ext cx="5091458" cy="685124"/>
          </a:xfrm>
          <a:prstGeom prst="rect">
            <a:avLst/>
          </a:prstGeom>
        </p:spPr>
        <p:txBody>
          <a:bodyPr wrap="none">
            <a:spAutoFit/>
          </a:bodyPr>
          <a:lstStyle/>
          <a:p>
            <a:pPr>
              <a:lnSpc>
                <a:spcPct val="107000"/>
              </a:lnSpc>
              <a:spcAft>
                <a:spcPts val="800"/>
              </a:spcAft>
            </a:pPr>
            <a:r>
              <a:rPr lang="en-US" sz="3600" i="1" dirty="0">
                <a:gradFill>
                  <a:gsLst>
                    <a:gs pos="0">
                      <a:srgbClr val="1F4E79"/>
                    </a:gs>
                    <a:gs pos="50000">
                      <a:srgbClr val="5B9BD5"/>
                    </a:gs>
                    <a:gs pos="100000">
                      <a:srgbClr val="9DC3E6"/>
                    </a:gs>
                  </a:gsLst>
                  <a:lin ang="5400000" scaled="0"/>
                </a:gradFill>
                <a:effectLst>
                  <a:reflection blurRad="6350" stA="53000" endA="300" endPos="35500" dir="5400000" sy="-90000" algn="bl"/>
                </a:effectLst>
                <a:latin typeface="Calibri" panose="020F0502020204030204" pitchFamily="34" charset="0"/>
                <a:ea typeface="Calibri" panose="020F0502020204030204" pitchFamily="34" charset="0"/>
                <a:cs typeface="Times New Roman" panose="02020603050405020304" pitchFamily="18" charset="0"/>
              </a:rPr>
              <a:t>Marie Curie (M</a:t>
            </a:r>
            <a:r>
              <a:rPr lang="el-GR" sz="3600" i="1" dirty="0">
                <a:gradFill>
                  <a:gsLst>
                    <a:gs pos="0">
                      <a:srgbClr val="1F4E79"/>
                    </a:gs>
                    <a:gs pos="50000">
                      <a:srgbClr val="5B9BD5"/>
                    </a:gs>
                    <a:gs pos="100000">
                      <a:srgbClr val="9DC3E6"/>
                    </a:gs>
                  </a:gsLst>
                  <a:lin ang="5400000" scaled="0"/>
                </a:gradFill>
                <a:effectLst>
                  <a:reflection blurRad="6350" stA="53000" endA="300" endPos="35500" dir="5400000" sy="-90000" algn="bl"/>
                </a:effectLst>
                <a:latin typeface="Calibri" panose="020F0502020204030204" pitchFamily="34" charset="0"/>
                <a:ea typeface="Calibri" panose="020F0502020204030204" pitchFamily="34" charset="0"/>
                <a:cs typeface="Times New Roman" panose="02020603050405020304" pitchFamily="18" charset="0"/>
              </a:rPr>
              <a:t>αρί Κιουρί)</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031A8D14-138B-495F-95BC-D9A9598F8588}"/>
              </a:ext>
            </a:extLst>
          </p:cNvPr>
          <p:cNvSpPr/>
          <p:nvPr/>
        </p:nvSpPr>
        <p:spPr>
          <a:xfrm>
            <a:off x="3246036" y="1491932"/>
            <a:ext cx="8376271" cy="4093428"/>
          </a:xfrm>
          <a:prstGeom prst="rect">
            <a:avLst/>
          </a:prstGeom>
        </p:spPr>
        <p:txBody>
          <a:bodyPr wrap="square">
            <a:spAutoFit/>
          </a:bodyPr>
          <a:lstStyle/>
          <a:p>
            <a:pPr marL="342900" indent="-342900">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Η Μαρία Σαλώμη Σκουοντόφσκα – Κιουρί γεννήθηκε στις 7 Νοεμβρίου 1867 και ήταν Πολωνή φυσικός και χημικός.</a:t>
            </a:r>
          </a:p>
          <a:p>
            <a:pPr marL="34290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Τελείωσε το λύκειο με εξαιρετικές και αξιοθαύμαστες επιδόσεις. </a:t>
            </a:r>
          </a:p>
          <a:p>
            <a:pPr marL="34290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Ωστόσο, δεν της επιτράπηκε να παρακολουθήσει μαθήματα στο πανεπιστήμιο στη Βαρσοβία (επιτρέπονταν μόνο αρρένες-αγόρια). </a:t>
            </a:r>
          </a:p>
          <a:p>
            <a:pPr marL="34290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7FE28F24-2292-4B1D-A0F3-93C079C12745}"/>
              </a:ext>
            </a:extLst>
          </p:cNvPr>
          <p:cNvPicPr>
            <a:picLocks noChangeAspect="1"/>
          </p:cNvPicPr>
          <p:nvPr/>
        </p:nvPicPr>
        <p:blipFill>
          <a:blip r:embed="rId3"/>
          <a:stretch>
            <a:fillRect/>
          </a:stretch>
        </p:blipFill>
        <p:spPr>
          <a:xfrm>
            <a:off x="8053274" y="5877982"/>
            <a:ext cx="4663844" cy="890093"/>
          </a:xfrm>
          <a:prstGeom prst="rect">
            <a:avLst/>
          </a:prstGeom>
        </p:spPr>
      </p:pic>
    </p:spTree>
    <p:extLst>
      <p:ext uri="{BB962C8B-B14F-4D97-AF65-F5344CB8AC3E}">
        <p14:creationId xmlns:p14="http://schemas.microsoft.com/office/powerpoint/2010/main" val="1595775808"/>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18356D8-AC1B-44AB-9891-7AF3C77FD083}"/>
              </a:ext>
            </a:extLst>
          </p:cNvPr>
          <p:cNvPicPr>
            <a:picLocks noChangeAspect="1"/>
          </p:cNvPicPr>
          <p:nvPr/>
        </p:nvPicPr>
        <p:blipFill>
          <a:blip r:embed="rId2"/>
          <a:stretch>
            <a:fillRect/>
          </a:stretch>
        </p:blipFill>
        <p:spPr>
          <a:xfrm>
            <a:off x="268604" y="1491932"/>
            <a:ext cx="2728595" cy="3212148"/>
          </a:xfrm>
          <a:prstGeom prst="rect">
            <a:avLst/>
          </a:prstGeom>
        </p:spPr>
      </p:pic>
      <p:sp>
        <p:nvSpPr>
          <p:cNvPr id="3" name="Rectangle 2">
            <a:extLst>
              <a:ext uri="{FF2B5EF4-FFF2-40B4-BE49-F238E27FC236}">
                <a16:creationId xmlns:a16="http://schemas.microsoft.com/office/drawing/2014/main" xmlns="" id="{52FF9A0D-BADA-485B-AB13-2F19F13CFFE2}"/>
              </a:ext>
            </a:extLst>
          </p:cNvPr>
          <p:cNvSpPr/>
          <p:nvPr/>
        </p:nvSpPr>
        <p:spPr>
          <a:xfrm>
            <a:off x="4241151" y="373718"/>
            <a:ext cx="5091458" cy="685124"/>
          </a:xfrm>
          <a:prstGeom prst="rect">
            <a:avLst/>
          </a:prstGeom>
        </p:spPr>
        <p:txBody>
          <a:bodyPr wrap="none">
            <a:spAutoFit/>
          </a:bodyPr>
          <a:lstStyle/>
          <a:p>
            <a:pPr>
              <a:lnSpc>
                <a:spcPct val="107000"/>
              </a:lnSpc>
              <a:spcAft>
                <a:spcPts val="800"/>
              </a:spcAft>
            </a:pPr>
            <a:r>
              <a:rPr lang="en-US" sz="3600" i="1" dirty="0">
                <a:gradFill>
                  <a:gsLst>
                    <a:gs pos="0">
                      <a:srgbClr val="1F4E79"/>
                    </a:gs>
                    <a:gs pos="50000">
                      <a:srgbClr val="5B9BD5"/>
                    </a:gs>
                    <a:gs pos="100000">
                      <a:srgbClr val="9DC3E6"/>
                    </a:gs>
                  </a:gsLst>
                  <a:lin ang="5400000" scaled="0"/>
                </a:gradFill>
                <a:effectLst>
                  <a:reflection blurRad="6350" stA="53000" endA="300" endPos="35500" dir="5400000" sy="-90000" algn="bl"/>
                </a:effectLst>
                <a:latin typeface="Calibri" panose="020F0502020204030204" pitchFamily="34" charset="0"/>
                <a:ea typeface="Calibri" panose="020F0502020204030204" pitchFamily="34" charset="0"/>
                <a:cs typeface="Times New Roman" panose="02020603050405020304" pitchFamily="18" charset="0"/>
              </a:rPr>
              <a:t>Marie Curie (M</a:t>
            </a:r>
            <a:r>
              <a:rPr lang="el-GR" sz="3600" i="1" dirty="0">
                <a:gradFill>
                  <a:gsLst>
                    <a:gs pos="0">
                      <a:srgbClr val="1F4E79"/>
                    </a:gs>
                    <a:gs pos="50000">
                      <a:srgbClr val="5B9BD5"/>
                    </a:gs>
                    <a:gs pos="100000">
                      <a:srgbClr val="9DC3E6"/>
                    </a:gs>
                  </a:gsLst>
                  <a:lin ang="5400000" scaled="0"/>
                </a:gradFill>
                <a:effectLst>
                  <a:reflection blurRad="6350" stA="53000" endA="300" endPos="35500" dir="5400000" sy="-90000" algn="bl"/>
                </a:effectLst>
                <a:latin typeface="Calibri" panose="020F0502020204030204" pitchFamily="34" charset="0"/>
                <a:ea typeface="Calibri" panose="020F0502020204030204" pitchFamily="34" charset="0"/>
                <a:cs typeface="Times New Roman" panose="02020603050405020304" pitchFamily="18" charset="0"/>
              </a:rPr>
              <a:t>αρί Κιουρί)</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031A8D14-138B-495F-95BC-D9A9598F8588}"/>
              </a:ext>
            </a:extLst>
          </p:cNvPr>
          <p:cNvSpPr/>
          <p:nvPr/>
        </p:nvSpPr>
        <p:spPr>
          <a:xfrm>
            <a:off x="3264889" y="1108473"/>
            <a:ext cx="8376271" cy="4401205"/>
          </a:xfrm>
          <a:prstGeom prst="rect">
            <a:avLst/>
          </a:prstGeom>
        </p:spPr>
        <p:txBody>
          <a:bodyPr wrap="square">
            <a:spAutoFit/>
          </a:bodyPr>
          <a:lstStyle/>
          <a:p>
            <a:pPr marL="342900" indent="-342900">
              <a:buFont typeface="Arial" panose="020B0604020202020204" pitchFamily="34" charset="0"/>
              <a:buChar char="•"/>
            </a:pPr>
            <a:endParaRPr lang="el-GR" sz="20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Για αυτόν τον λόγο αποφάσισε να παρακολουθήσει μαθήματα στο «Ιπτάμενο Πανεπιστήμιο» (στη Βαρσοβία), ένα παράνομο πανεπιστήμιο το οποίο πραγματοποιούσε διαλέξεις μυστικά.</a:t>
            </a:r>
          </a:p>
          <a:p>
            <a:endParaRPr lang="el-GR"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Το 1898 η Κιουρί και ο σύζυγος της ανακοινώνουν την ανακάλυψη ενός νέου στοιχείου, του πολωνίου, που ονομάστηκε έτσι προς τιμήν της πατρίδας της Μαρίας Κιουρί. Αργότερα τον ίδιο χρόνο αναγγέλλεται από το ζεύγος Κιουρί η ανακάλυψη του ραδίου.</a:t>
            </a:r>
          </a:p>
          <a:p>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7E364670-2A2A-41AB-AC1F-8C6652EE3AB2}"/>
              </a:ext>
            </a:extLst>
          </p:cNvPr>
          <p:cNvPicPr>
            <a:picLocks noChangeAspect="1"/>
          </p:cNvPicPr>
          <p:nvPr/>
        </p:nvPicPr>
        <p:blipFill>
          <a:blip r:embed="rId3"/>
          <a:stretch>
            <a:fillRect/>
          </a:stretch>
        </p:blipFill>
        <p:spPr>
          <a:xfrm>
            <a:off x="8343598" y="5832781"/>
            <a:ext cx="4663844" cy="890093"/>
          </a:xfrm>
          <a:prstGeom prst="rect">
            <a:avLst/>
          </a:prstGeom>
        </p:spPr>
      </p:pic>
    </p:spTree>
    <p:extLst>
      <p:ext uri="{BB962C8B-B14F-4D97-AF65-F5344CB8AC3E}">
        <p14:creationId xmlns:p14="http://schemas.microsoft.com/office/powerpoint/2010/main" val="2670046432"/>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18356D8-AC1B-44AB-9891-7AF3C77FD083}"/>
              </a:ext>
            </a:extLst>
          </p:cNvPr>
          <p:cNvPicPr>
            <a:picLocks noChangeAspect="1"/>
          </p:cNvPicPr>
          <p:nvPr/>
        </p:nvPicPr>
        <p:blipFill>
          <a:blip r:embed="rId2"/>
          <a:stretch>
            <a:fillRect/>
          </a:stretch>
        </p:blipFill>
        <p:spPr>
          <a:xfrm>
            <a:off x="268604" y="1491932"/>
            <a:ext cx="2728595" cy="3212148"/>
          </a:xfrm>
          <a:prstGeom prst="rect">
            <a:avLst/>
          </a:prstGeom>
        </p:spPr>
      </p:pic>
      <p:sp>
        <p:nvSpPr>
          <p:cNvPr id="3" name="Rectangle 2">
            <a:extLst>
              <a:ext uri="{FF2B5EF4-FFF2-40B4-BE49-F238E27FC236}">
                <a16:creationId xmlns:a16="http://schemas.microsoft.com/office/drawing/2014/main" xmlns="" id="{52FF9A0D-BADA-485B-AB13-2F19F13CFFE2}"/>
              </a:ext>
            </a:extLst>
          </p:cNvPr>
          <p:cNvSpPr/>
          <p:nvPr/>
        </p:nvSpPr>
        <p:spPr>
          <a:xfrm>
            <a:off x="4241151" y="373718"/>
            <a:ext cx="5091458" cy="685124"/>
          </a:xfrm>
          <a:prstGeom prst="rect">
            <a:avLst/>
          </a:prstGeom>
        </p:spPr>
        <p:txBody>
          <a:bodyPr wrap="none">
            <a:spAutoFit/>
          </a:bodyPr>
          <a:lstStyle/>
          <a:p>
            <a:pPr>
              <a:lnSpc>
                <a:spcPct val="107000"/>
              </a:lnSpc>
              <a:spcAft>
                <a:spcPts val="800"/>
              </a:spcAft>
            </a:pPr>
            <a:r>
              <a:rPr lang="en-US" sz="3600" i="1" dirty="0">
                <a:gradFill>
                  <a:gsLst>
                    <a:gs pos="0">
                      <a:srgbClr val="1F4E79"/>
                    </a:gs>
                    <a:gs pos="50000">
                      <a:srgbClr val="5B9BD5"/>
                    </a:gs>
                    <a:gs pos="100000">
                      <a:srgbClr val="9DC3E6"/>
                    </a:gs>
                  </a:gsLst>
                  <a:lin ang="5400000" scaled="0"/>
                </a:gradFill>
                <a:effectLst>
                  <a:reflection blurRad="6350" stA="53000" endA="300" endPos="35500" dir="5400000" sy="-90000" algn="bl"/>
                </a:effectLst>
                <a:latin typeface="Calibri" panose="020F0502020204030204" pitchFamily="34" charset="0"/>
                <a:ea typeface="Calibri" panose="020F0502020204030204" pitchFamily="34" charset="0"/>
                <a:cs typeface="Times New Roman" panose="02020603050405020304" pitchFamily="18" charset="0"/>
              </a:rPr>
              <a:t>Marie Curie (M</a:t>
            </a:r>
            <a:r>
              <a:rPr lang="el-GR" sz="3600" i="1" dirty="0">
                <a:gradFill>
                  <a:gsLst>
                    <a:gs pos="0">
                      <a:srgbClr val="1F4E79"/>
                    </a:gs>
                    <a:gs pos="50000">
                      <a:srgbClr val="5B9BD5"/>
                    </a:gs>
                    <a:gs pos="100000">
                      <a:srgbClr val="9DC3E6"/>
                    </a:gs>
                  </a:gsLst>
                  <a:lin ang="5400000" scaled="0"/>
                </a:gradFill>
                <a:effectLst>
                  <a:reflection blurRad="6350" stA="53000" endA="300" endPos="35500" dir="5400000" sy="-90000" algn="bl"/>
                </a:effectLst>
                <a:latin typeface="Calibri" panose="020F0502020204030204" pitchFamily="34" charset="0"/>
                <a:ea typeface="Calibri" panose="020F0502020204030204" pitchFamily="34" charset="0"/>
                <a:cs typeface="Times New Roman" panose="02020603050405020304" pitchFamily="18" charset="0"/>
              </a:rPr>
              <a:t>αρί Κιουρί)</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031A8D14-138B-495F-95BC-D9A9598F8588}"/>
              </a:ext>
            </a:extLst>
          </p:cNvPr>
          <p:cNvSpPr/>
          <p:nvPr/>
        </p:nvSpPr>
        <p:spPr>
          <a:xfrm>
            <a:off x="3236608" y="1491932"/>
            <a:ext cx="8376271" cy="4093428"/>
          </a:xfrm>
          <a:prstGeom prst="rect">
            <a:avLst/>
          </a:prstGeom>
        </p:spPr>
        <p:txBody>
          <a:bodyPr wrap="square">
            <a:spAutoFit/>
          </a:bodyPr>
          <a:lstStyle/>
          <a:p>
            <a:pPr marL="342900" indent="-342900">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Το 1903 η Μαρία Κιουρί έλαβε τον τίτλο του διδάκτορα του Πανεπιστημίου της Σορβόνης με βαθμό Άριστα. </a:t>
            </a:r>
          </a:p>
          <a:p>
            <a:pPr marL="34290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l-GR" sz="2400" u="sng" dirty="0">
                <a:latin typeface="Arial" panose="020B0604020202020204" pitchFamily="34" charset="0"/>
                <a:ea typeface="Calibri" panose="020F0502020204030204" pitchFamily="34" charset="0"/>
                <a:cs typeface="Arial" panose="020B0604020202020204" pitchFamily="34" charset="0"/>
              </a:rPr>
              <a:t>Τον ίδιο χρόνο (1903) το ζεύγος Κιουρί βραβεύθηκε με το Νομπέλ Φυσικής.</a:t>
            </a:r>
          </a:p>
          <a:p>
            <a:pPr marL="342900" indent="-34290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400" dirty="0">
                <a:latin typeface="Arial" panose="020B0604020202020204" pitchFamily="34" charset="0"/>
                <a:cs typeface="Arial" panose="020B0604020202020204" pitchFamily="34" charset="0"/>
              </a:rPr>
              <a:t>Το 1906 η Μαρία Κιουρί γινόταν η πρώτη γυναίκα στη Γαλλία που της δινόταν έδρα πανεπιστημίου, ενώ ήταν επίσης η πρώτη γυναίκα που έδωσε διάλεξη στο πανεπιστήμιο της Σορβόνης.</a:t>
            </a:r>
          </a:p>
          <a:p>
            <a:pPr marL="342900" indent="-34290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E75B4A38-7866-4A64-8EBE-1F463C1A3357}"/>
              </a:ext>
            </a:extLst>
          </p:cNvPr>
          <p:cNvPicPr>
            <a:picLocks noChangeAspect="1"/>
          </p:cNvPicPr>
          <p:nvPr/>
        </p:nvPicPr>
        <p:blipFill>
          <a:blip r:embed="rId3"/>
          <a:stretch>
            <a:fillRect/>
          </a:stretch>
        </p:blipFill>
        <p:spPr>
          <a:xfrm>
            <a:off x="8803438" y="5967907"/>
            <a:ext cx="4663844" cy="890093"/>
          </a:xfrm>
          <a:prstGeom prst="rect">
            <a:avLst/>
          </a:prstGeom>
        </p:spPr>
      </p:pic>
    </p:spTree>
    <p:extLst>
      <p:ext uri="{BB962C8B-B14F-4D97-AF65-F5344CB8AC3E}">
        <p14:creationId xmlns:p14="http://schemas.microsoft.com/office/powerpoint/2010/main" val="3277424005"/>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18356D8-AC1B-44AB-9891-7AF3C77FD083}"/>
              </a:ext>
            </a:extLst>
          </p:cNvPr>
          <p:cNvPicPr>
            <a:picLocks noChangeAspect="1"/>
          </p:cNvPicPr>
          <p:nvPr/>
        </p:nvPicPr>
        <p:blipFill>
          <a:blip r:embed="rId2"/>
          <a:stretch>
            <a:fillRect/>
          </a:stretch>
        </p:blipFill>
        <p:spPr>
          <a:xfrm>
            <a:off x="268604" y="1491932"/>
            <a:ext cx="2728595" cy="3212148"/>
          </a:xfrm>
          <a:prstGeom prst="rect">
            <a:avLst/>
          </a:prstGeom>
        </p:spPr>
      </p:pic>
      <p:sp>
        <p:nvSpPr>
          <p:cNvPr id="3" name="Rectangle 2">
            <a:extLst>
              <a:ext uri="{FF2B5EF4-FFF2-40B4-BE49-F238E27FC236}">
                <a16:creationId xmlns:a16="http://schemas.microsoft.com/office/drawing/2014/main" xmlns="" id="{52FF9A0D-BADA-485B-AB13-2F19F13CFFE2}"/>
              </a:ext>
            </a:extLst>
          </p:cNvPr>
          <p:cNvSpPr/>
          <p:nvPr/>
        </p:nvSpPr>
        <p:spPr>
          <a:xfrm>
            <a:off x="4241151" y="373718"/>
            <a:ext cx="5091458" cy="685124"/>
          </a:xfrm>
          <a:prstGeom prst="rect">
            <a:avLst/>
          </a:prstGeom>
        </p:spPr>
        <p:txBody>
          <a:bodyPr wrap="none">
            <a:spAutoFit/>
          </a:bodyPr>
          <a:lstStyle/>
          <a:p>
            <a:pPr>
              <a:lnSpc>
                <a:spcPct val="107000"/>
              </a:lnSpc>
              <a:spcAft>
                <a:spcPts val="800"/>
              </a:spcAft>
            </a:pPr>
            <a:r>
              <a:rPr lang="en-US" sz="3600" i="1" dirty="0">
                <a:gradFill>
                  <a:gsLst>
                    <a:gs pos="0">
                      <a:srgbClr val="1F4E79"/>
                    </a:gs>
                    <a:gs pos="50000">
                      <a:srgbClr val="5B9BD5"/>
                    </a:gs>
                    <a:gs pos="100000">
                      <a:srgbClr val="9DC3E6"/>
                    </a:gs>
                  </a:gsLst>
                  <a:lin ang="5400000" scaled="0"/>
                </a:gradFill>
                <a:effectLst>
                  <a:reflection blurRad="6350" stA="53000" endA="300" endPos="35500" dir="5400000" sy="-90000" algn="bl"/>
                </a:effectLst>
                <a:latin typeface="Calibri" panose="020F0502020204030204" pitchFamily="34" charset="0"/>
                <a:ea typeface="Calibri" panose="020F0502020204030204" pitchFamily="34" charset="0"/>
                <a:cs typeface="Times New Roman" panose="02020603050405020304" pitchFamily="18" charset="0"/>
              </a:rPr>
              <a:t>Marie Curie (M</a:t>
            </a:r>
            <a:r>
              <a:rPr lang="el-GR" sz="3600" i="1" dirty="0">
                <a:gradFill>
                  <a:gsLst>
                    <a:gs pos="0">
                      <a:srgbClr val="1F4E79"/>
                    </a:gs>
                    <a:gs pos="50000">
                      <a:srgbClr val="5B9BD5"/>
                    </a:gs>
                    <a:gs pos="100000">
                      <a:srgbClr val="9DC3E6"/>
                    </a:gs>
                  </a:gsLst>
                  <a:lin ang="5400000" scaled="0"/>
                </a:gradFill>
                <a:effectLst>
                  <a:reflection blurRad="6350" stA="53000" endA="300" endPos="35500" dir="5400000" sy="-90000" algn="bl"/>
                </a:effectLst>
                <a:latin typeface="Calibri" panose="020F0502020204030204" pitchFamily="34" charset="0"/>
                <a:ea typeface="Calibri" panose="020F0502020204030204" pitchFamily="34" charset="0"/>
                <a:cs typeface="Times New Roman" panose="02020603050405020304" pitchFamily="18" charset="0"/>
              </a:rPr>
              <a:t>αρί Κιουρί)</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031A8D14-138B-495F-95BC-D9A9598F8588}"/>
              </a:ext>
            </a:extLst>
          </p:cNvPr>
          <p:cNvSpPr/>
          <p:nvPr/>
        </p:nvSpPr>
        <p:spPr>
          <a:xfrm>
            <a:off x="3236608" y="1180847"/>
            <a:ext cx="8376271" cy="4093428"/>
          </a:xfrm>
          <a:prstGeom prst="rect">
            <a:avLst/>
          </a:prstGeom>
        </p:spPr>
        <p:txBody>
          <a:bodyPr wrap="square">
            <a:spAutoFit/>
          </a:bodyPr>
          <a:lstStyle/>
          <a:p>
            <a:pPr marL="342900" indent="-34290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400" u="sng" dirty="0">
                <a:latin typeface="Arial" panose="020B0604020202020204" pitchFamily="34" charset="0"/>
                <a:cs typeface="Arial" panose="020B0604020202020204" pitchFamily="34" charset="0"/>
              </a:rPr>
              <a:t>Το 1911 βραβεύθηκε με το Νομπέλ Χημείας </a:t>
            </a:r>
            <a:r>
              <a:rPr lang="el-GR" sz="2400" dirty="0">
                <a:latin typeface="Arial" panose="020B0604020202020204" pitchFamily="34" charset="0"/>
                <a:cs typeface="Arial" panose="020B0604020202020204" pitchFamily="34" charset="0"/>
              </a:rPr>
              <a:t>από τη Σουηδική Ακαδημία Επιστημών.</a:t>
            </a:r>
          </a:p>
          <a:p>
            <a:pPr marL="342900" indent="-34290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400" dirty="0">
                <a:latin typeface="Arial" panose="020B0604020202020204" pitchFamily="34" charset="0"/>
                <a:cs typeface="Arial" panose="020B0604020202020204" pitchFamily="34" charset="0"/>
              </a:rPr>
              <a:t>Το 1934 πέθανε από απλαστική αναιμία που πιστευόταν ότι είχε προκληθεί από τη μακρόχρονη έκθεσή της στην ακτινοβολία.</a:t>
            </a:r>
          </a:p>
          <a:p>
            <a:pPr marL="342900" indent="-34290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400" dirty="0">
                <a:latin typeface="Arial" panose="020B0604020202020204" pitchFamily="34" charset="0"/>
                <a:cs typeface="Arial" panose="020B0604020202020204" pitchFamily="34" charset="0"/>
              </a:rPr>
              <a:t>Η Μαρία Σαλώμη Σκουοντόφσκα – Κιουρί απεβίωσε από την υπερβολική έκθεση στην ίδια της την ανακάλυψη, τη ραδιενέργεια.</a:t>
            </a:r>
            <a:endParaRPr lang="en-US" sz="2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E75B4A38-7866-4A64-8EBE-1F463C1A3357}"/>
              </a:ext>
            </a:extLst>
          </p:cNvPr>
          <p:cNvPicPr>
            <a:picLocks noChangeAspect="1"/>
          </p:cNvPicPr>
          <p:nvPr/>
        </p:nvPicPr>
        <p:blipFill>
          <a:blip r:embed="rId3"/>
          <a:stretch>
            <a:fillRect/>
          </a:stretch>
        </p:blipFill>
        <p:spPr>
          <a:xfrm>
            <a:off x="8803438" y="5967907"/>
            <a:ext cx="4663844" cy="890093"/>
          </a:xfrm>
          <a:prstGeom prst="rect">
            <a:avLst/>
          </a:prstGeom>
        </p:spPr>
      </p:pic>
    </p:spTree>
    <p:extLst>
      <p:ext uri="{BB962C8B-B14F-4D97-AF65-F5344CB8AC3E}">
        <p14:creationId xmlns:p14="http://schemas.microsoft.com/office/powerpoint/2010/main" val="2541010826"/>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18356D8-AC1B-44AB-9891-7AF3C77FD083}"/>
              </a:ext>
            </a:extLst>
          </p:cNvPr>
          <p:cNvPicPr>
            <a:picLocks noChangeAspect="1"/>
          </p:cNvPicPr>
          <p:nvPr/>
        </p:nvPicPr>
        <p:blipFill>
          <a:blip r:embed="rId2"/>
          <a:stretch>
            <a:fillRect/>
          </a:stretch>
        </p:blipFill>
        <p:spPr>
          <a:xfrm>
            <a:off x="344018" y="1655573"/>
            <a:ext cx="2728595" cy="3212148"/>
          </a:xfrm>
          <a:prstGeom prst="rect">
            <a:avLst/>
          </a:prstGeom>
        </p:spPr>
      </p:pic>
      <p:sp>
        <p:nvSpPr>
          <p:cNvPr id="3" name="Rectangle 2">
            <a:extLst>
              <a:ext uri="{FF2B5EF4-FFF2-40B4-BE49-F238E27FC236}">
                <a16:creationId xmlns:a16="http://schemas.microsoft.com/office/drawing/2014/main" xmlns="" id="{52FF9A0D-BADA-485B-AB13-2F19F13CFFE2}"/>
              </a:ext>
            </a:extLst>
          </p:cNvPr>
          <p:cNvSpPr/>
          <p:nvPr/>
        </p:nvSpPr>
        <p:spPr>
          <a:xfrm>
            <a:off x="4241151" y="373718"/>
            <a:ext cx="5091458" cy="685124"/>
          </a:xfrm>
          <a:prstGeom prst="rect">
            <a:avLst/>
          </a:prstGeom>
        </p:spPr>
        <p:txBody>
          <a:bodyPr wrap="none">
            <a:spAutoFit/>
          </a:bodyPr>
          <a:lstStyle/>
          <a:p>
            <a:pPr>
              <a:lnSpc>
                <a:spcPct val="107000"/>
              </a:lnSpc>
              <a:spcAft>
                <a:spcPts val="800"/>
              </a:spcAft>
            </a:pPr>
            <a:r>
              <a:rPr lang="en-US" sz="3600" i="1" dirty="0">
                <a:gradFill>
                  <a:gsLst>
                    <a:gs pos="0">
                      <a:srgbClr val="1F4E79"/>
                    </a:gs>
                    <a:gs pos="50000">
                      <a:srgbClr val="5B9BD5"/>
                    </a:gs>
                    <a:gs pos="100000">
                      <a:srgbClr val="9DC3E6"/>
                    </a:gs>
                  </a:gsLst>
                  <a:lin ang="5400000" scaled="0"/>
                </a:gradFill>
                <a:effectLst>
                  <a:reflection blurRad="6350" stA="53000" endA="300" endPos="35500" dir="5400000" sy="-90000" algn="bl"/>
                </a:effectLst>
                <a:latin typeface="Calibri" panose="020F0502020204030204" pitchFamily="34" charset="0"/>
                <a:ea typeface="Calibri" panose="020F0502020204030204" pitchFamily="34" charset="0"/>
                <a:cs typeface="Times New Roman" panose="02020603050405020304" pitchFamily="18" charset="0"/>
              </a:rPr>
              <a:t>Marie Curie (M</a:t>
            </a:r>
            <a:r>
              <a:rPr lang="el-GR" sz="3600" i="1" dirty="0">
                <a:gradFill>
                  <a:gsLst>
                    <a:gs pos="0">
                      <a:srgbClr val="1F4E79"/>
                    </a:gs>
                    <a:gs pos="50000">
                      <a:srgbClr val="5B9BD5"/>
                    </a:gs>
                    <a:gs pos="100000">
                      <a:srgbClr val="9DC3E6"/>
                    </a:gs>
                  </a:gsLst>
                  <a:lin ang="5400000" scaled="0"/>
                </a:gradFill>
                <a:effectLst>
                  <a:reflection blurRad="6350" stA="53000" endA="300" endPos="35500" dir="5400000" sy="-90000" algn="bl"/>
                </a:effectLst>
                <a:latin typeface="Calibri" panose="020F0502020204030204" pitchFamily="34" charset="0"/>
                <a:ea typeface="Calibri" panose="020F0502020204030204" pitchFamily="34" charset="0"/>
                <a:cs typeface="Times New Roman" panose="02020603050405020304" pitchFamily="18" charset="0"/>
              </a:rPr>
              <a:t>αρί Κιουρί)</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031A8D14-138B-495F-95BC-D9A9598F8588}"/>
              </a:ext>
            </a:extLst>
          </p:cNvPr>
          <p:cNvSpPr/>
          <p:nvPr/>
        </p:nvSpPr>
        <p:spPr>
          <a:xfrm>
            <a:off x="3236608" y="1820733"/>
            <a:ext cx="8376271" cy="3046988"/>
          </a:xfrm>
          <a:prstGeom prst="rect">
            <a:avLst/>
          </a:prstGeom>
        </p:spPr>
        <p:txBody>
          <a:bodyPr wrap="square">
            <a:spAutoFit/>
          </a:bodyPr>
          <a:lstStyle/>
          <a:p>
            <a:pPr marL="342900" indent="-342900">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Είναι η πρώτη γυναίκα που κέρδισε βραβείο Νόμπελ</a:t>
            </a:r>
          </a:p>
          <a:p>
            <a:pPr marL="34290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ο πρώτος άνθρωπος που κέρδισε δύο βραβεία Νόμπελ</a:t>
            </a:r>
          </a:p>
          <a:p>
            <a:pPr marL="34290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και ο πρώτος άνθρωπος που κέρδισε βραβεία Νόμπελ σε δύο διαφορετικές επιστήμες.</a:t>
            </a: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72234D2A-4F25-4CD2-948C-1ACD0AED2A1F}"/>
              </a:ext>
            </a:extLst>
          </p:cNvPr>
          <p:cNvSpPr/>
          <p:nvPr/>
        </p:nvSpPr>
        <p:spPr>
          <a:xfrm>
            <a:off x="7721600" y="6000359"/>
            <a:ext cx="4612640" cy="787652"/>
          </a:xfrm>
          <a:prstGeom prst="rect">
            <a:avLst/>
          </a:prstGeom>
        </p:spPr>
        <p:txBody>
          <a:bodyPr wrap="square">
            <a:spAutoFit/>
          </a:bodyPr>
          <a:lstStyle/>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Επιμέλεια: Λέκκα Άννα (Β3)</a:t>
            </a:r>
            <a:endParaRPr lang="en-US"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Πηγή: </a:t>
            </a:r>
            <a:r>
              <a:rPr lang="en-GB"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Wikipedia</a:t>
            </a:r>
            <a:endParaRPr lang="en-US"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2710472"/>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76079D3-2DDB-48C4-8420-6397640989F5}"/>
              </a:ext>
            </a:extLst>
          </p:cNvPr>
          <p:cNvPicPr>
            <a:picLocks noChangeAspect="1"/>
          </p:cNvPicPr>
          <p:nvPr/>
        </p:nvPicPr>
        <p:blipFill>
          <a:blip r:embed="rId2"/>
          <a:stretch>
            <a:fillRect/>
          </a:stretch>
        </p:blipFill>
        <p:spPr>
          <a:xfrm>
            <a:off x="8402172" y="1668095"/>
            <a:ext cx="3414056" cy="2048434"/>
          </a:xfrm>
          <a:prstGeom prst="rect">
            <a:avLst/>
          </a:prstGeom>
        </p:spPr>
      </p:pic>
      <p:sp>
        <p:nvSpPr>
          <p:cNvPr id="3" name="Rectangle 2">
            <a:extLst>
              <a:ext uri="{FF2B5EF4-FFF2-40B4-BE49-F238E27FC236}">
                <a16:creationId xmlns:a16="http://schemas.microsoft.com/office/drawing/2014/main" xmlns="" id="{38235630-C2E2-4027-89C7-B387BA85EA29}"/>
              </a:ext>
            </a:extLst>
          </p:cNvPr>
          <p:cNvSpPr/>
          <p:nvPr/>
        </p:nvSpPr>
        <p:spPr>
          <a:xfrm>
            <a:off x="81280" y="1120153"/>
            <a:ext cx="8239760" cy="5170646"/>
          </a:xfrm>
          <a:prstGeom prst="rect">
            <a:avLst/>
          </a:prstGeom>
        </p:spPr>
        <p:txBody>
          <a:bodyPr wrap="square">
            <a:spAutoFit/>
          </a:bodyPr>
          <a:lstStyle/>
          <a:p>
            <a:pPr marL="285750" indent="-285750">
              <a:buFont typeface="Arial" panose="020B0604020202020204" pitchFamily="34" charset="0"/>
              <a:buChar char="•"/>
            </a:pPr>
            <a:r>
              <a:rPr lang="el-GR" sz="2400" dirty="0"/>
              <a:t>Η Βαλεντίνα Βλαντιμίροβνα Τερεσκόβα ή Τερέσκοβα, όπως είναι γνωστή στη χώρας μας, γεννήθηκε το 1937 σ’ ένα μικρό ρωσικό χωριό.</a:t>
            </a:r>
          </a:p>
          <a:p>
            <a:r>
              <a:rPr lang="el-GR" sz="2400" dirty="0"/>
              <a:t> </a:t>
            </a:r>
          </a:p>
          <a:p>
            <a:pPr marL="285750" indent="-285750">
              <a:buFont typeface="Arial" panose="020B0604020202020204" pitchFamily="34" charset="0"/>
              <a:buChar char="•"/>
            </a:pPr>
            <a:r>
              <a:rPr lang="el-GR" sz="2400" dirty="0"/>
              <a:t>Αφού τελείωσε το σχολείο, έπιασε δουλειά ως εργάτρια σε εργοστάσιο και στη συνέχεια σε υφαντουργείο. Παράλληλα, έλαβε εκπαίδευση αλεξιπτωτιστή.</a:t>
            </a:r>
          </a:p>
          <a:p>
            <a:pPr marL="285750" indent="-285750">
              <a:buFont typeface="Arial" panose="020B0604020202020204" pitchFamily="34" charset="0"/>
              <a:buChar char="•"/>
            </a:pPr>
            <a:endParaRPr lang="el-GR" sz="2400" dirty="0"/>
          </a:p>
          <a:p>
            <a:pPr marL="285750" indent="-285750">
              <a:buFont typeface="Arial" panose="020B0604020202020204" pitchFamily="34" charset="0"/>
              <a:buChar char="•"/>
            </a:pPr>
            <a:r>
              <a:rPr lang="el-GR" sz="2400" dirty="0"/>
              <a:t>παρότι δεν ήταν πιλότος, επιλέχτηκε μεταξύ εκατοντάδων υποψηφίων, ως μία από τις πέντε πρώτες γυναίκες του διαστημικού προγράμματος της Σοβιετικής Ένωσης.</a:t>
            </a:r>
          </a:p>
          <a:p>
            <a:pPr marL="285750" indent="-285750">
              <a:buFont typeface="Arial" panose="020B0604020202020204" pitchFamily="34" charset="0"/>
              <a:buChar char="•"/>
            </a:pPr>
            <a:endParaRPr lang="el-GR" dirty="0"/>
          </a:p>
        </p:txBody>
      </p:sp>
      <p:sp>
        <p:nvSpPr>
          <p:cNvPr id="4" name="Rectangle 3">
            <a:extLst>
              <a:ext uri="{FF2B5EF4-FFF2-40B4-BE49-F238E27FC236}">
                <a16:creationId xmlns:a16="http://schemas.microsoft.com/office/drawing/2014/main" xmlns="" id="{4A42A7DB-AF8B-40A8-A736-2BCD2CA9FDE3}"/>
              </a:ext>
            </a:extLst>
          </p:cNvPr>
          <p:cNvSpPr/>
          <p:nvPr/>
        </p:nvSpPr>
        <p:spPr>
          <a:xfrm>
            <a:off x="875652" y="511433"/>
            <a:ext cx="3583032" cy="461665"/>
          </a:xfrm>
          <a:prstGeom prst="rect">
            <a:avLst/>
          </a:prstGeom>
        </p:spPr>
        <p:txBody>
          <a:bodyPr wrap="none">
            <a:spAutoFit/>
          </a:bodyPr>
          <a:lstStyle/>
          <a:p>
            <a:r>
              <a:rPr lang="el-GR" sz="2400" b="1" i="1" u="sng" dirty="0">
                <a:solidFill>
                  <a:schemeClr val="accent1"/>
                </a:solidFill>
              </a:rPr>
              <a:t>ΒΑΛΕΝΤΙΝΑ ΤΕΡΕΣΚΟΒΑ</a:t>
            </a:r>
            <a:endParaRPr lang="en-US" sz="2400" b="1" i="1" u="sng" dirty="0">
              <a:solidFill>
                <a:schemeClr val="accent1"/>
              </a:solidFill>
            </a:endParaRPr>
          </a:p>
        </p:txBody>
      </p:sp>
      <p:sp>
        <p:nvSpPr>
          <p:cNvPr id="5" name="Rectangle 4">
            <a:extLst>
              <a:ext uri="{FF2B5EF4-FFF2-40B4-BE49-F238E27FC236}">
                <a16:creationId xmlns:a16="http://schemas.microsoft.com/office/drawing/2014/main" xmlns="" id="{BE24F449-FDAE-49ED-AB6E-AB6C0B9231D9}"/>
              </a:ext>
            </a:extLst>
          </p:cNvPr>
          <p:cNvSpPr/>
          <p:nvPr/>
        </p:nvSpPr>
        <p:spPr>
          <a:xfrm>
            <a:off x="7122160" y="6088115"/>
            <a:ext cx="5161280" cy="787652"/>
          </a:xfrm>
          <a:prstGeom prst="rect">
            <a:avLst/>
          </a:prstGeom>
        </p:spPr>
        <p:txBody>
          <a:bodyPr wrap="square">
            <a:spAutoFit/>
          </a:bodyPr>
          <a:lstStyle/>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            Επιμέλεια: Παπαμιχαήλ Βασιλική (Γ1)</a:t>
            </a:r>
            <a:endParaRPr lang="en-US"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Πηγή: https://www.sansimera.gr/biographies/128</a:t>
            </a:r>
            <a:endParaRPr lang="en-US"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181342"/>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76079D3-2DDB-48C4-8420-6397640989F5}"/>
              </a:ext>
            </a:extLst>
          </p:cNvPr>
          <p:cNvPicPr>
            <a:picLocks noChangeAspect="1"/>
          </p:cNvPicPr>
          <p:nvPr/>
        </p:nvPicPr>
        <p:blipFill>
          <a:blip r:embed="rId2"/>
          <a:stretch>
            <a:fillRect/>
          </a:stretch>
        </p:blipFill>
        <p:spPr>
          <a:xfrm>
            <a:off x="8402172" y="1668095"/>
            <a:ext cx="3414056" cy="2048434"/>
          </a:xfrm>
          <a:prstGeom prst="rect">
            <a:avLst/>
          </a:prstGeom>
        </p:spPr>
      </p:pic>
      <p:sp>
        <p:nvSpPr>
          <p:cNvPr id="3" name="Rectangle 2">
            <a:extLst>
              <a:ext uri="{FF2B5EF4-FFF2-40B4-BE49-F238E27FC236}">
                <a16:creationId xmlns:a16="http://schemas.microsoft.com/office/drawing/2014/main" xmlns="" id="{38235630-C2E2-4027-89C7-B387BA85EA29}"/>
              </a:ext>
            </a:extLst>
          </p:cNvPr>
          <p:cNvSpPr/>
          <p:nvPr/>
        </p:nvSpPr>
        <p:spPr>
          <a:xfrm>
            <a:off x="81280" y="1120153"/>
            <a:ext cx="8239760" cy="4431983"/>
          </a:xfrm>
          <a:prstGeom prst="rect">
            <a:avLst/>
          </a:prstGeom>
        </p:spPr>
        <p:txBody>
          <a:bodyPr wrap="square">
            <a:spAutoFit/>
          </a:bodyPr>
          <a:lstStyle/>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sz="2400" dirty="0"/>
              <a:t>Έπειτα από σκληρή εκπαίδευση δύο ετών, στις </a:t>
            </a:r>
            <a:r>
              <a:rPr lang="el-GR" sz="2400" u="sng" dirty="0"/>
              <a:t>16 Ιουνίου του 1963 έγινε η πρώτη γυναίκα, που ταξίδεψε στο διάστημα</a:t>
            </a:r>
            <a:r>
              <a:rPr lang="el-GR" sz="2400" dirty="0"/>
              <a:t>, με το μονοθέσιο διαστημικό σκάφος «Βοστόκ 6» («Ορίζων 6», στα ελληνικά).</a:t>
            </a:r>
          </a:p>
          <a:p>
            <a:endParaRPr lang="el-GR" sz="2400" dirty="0"/>
          </a:p>
          <a:p>
            <a:endParaRPr lang="el-GR" sz="2400" dirty="0"/>
          </a:p>
          <a:p>
            <a:pPr marL="285750" indent="-285750">
              <a:buFont typeface="Arial" panose="020B0604020202020204" pitchFamily="34" charset="0"/>
              <a:buChar char="•"/>
            </a:pPr>
            <a:r>
              <a:rPr lang="el-GR" sz="2400" dirty="0"/>
              <a:t>Σκοπός της αποστολής ήταν να μελετηθεί η λειτουργία του γυναικείου σώματος στο διάστημα.</a:t>
            </a:r>
          </a:p>
          <a:p>
            <a:pPr marL="285750" indent="-285750">
              <a:buFont typeface="Arial" panose="020B0604020202020204" pitchFamily="34" charset="0"/>
              <a:buChar char="•"/>
            </a:pPr>
            <a:endParaRPr lang="el-GR" sz="2400" dirty="0"/>
          </a:p>
          <a:p>
            <a:pPr marL="285750" indent="-285750">
              <a:buFont typeface="Arial" panose="020B0604020202020204" pitchFamily="34" charset="0"/>
              <a:buChar char="•"/>
            </a:pPr>
            <a:r>
              <a:rPr lang="el-GR" sz="2400" dirty="0"/>
              <a:t>Η Τερέσκοβα ολοκλήρωσε την αποστολή της στις 19 Ιουνίου και προσγειώθηκε με το αλεξίπτωτό της.   </a:t>
            </a:r>
          </a:p>
        </p:txBody>
      </p:sp>
      <p:sp>
        <p:nvSpPr>
          <p:cNvPr id="4" name="Rectangle 3">
            <a:extLst>
              <a:ext uri="{FF2B5EF4-FFF2-40B4-BE49-F238E27FC236}">
                <a16:creationId xmlns:a16="http://schemas.microsoft.com/office/drawing/2014/main" xmlns="" id="{4A42A7DB-AF8B-40A8-A736-2BCD2CA9FDE3}"/>
              </a:ext>
            </a:extLst>
          </p:cNvPr>
          <p:cNvSpPr/>
          <p:nvPr/>
        </p:nvSpPr>
        <p:spPr>
          <a:xfrm>
            <a:off x="875652" y="511433"/>
            <a:ext cx="3583032" cy="461665"/>
          </a:xfrm>
          <a:prstGeom prst="rect">
            <a:avLst/>
          </a:prstGeom>
        </p:spPr>
        <p:txBody>
          <a:bodyPr wrap="none">
            <a:spAutoFit/>
          </a:bodyPr>
          <a:lstStyle/>
          <a:p>
            <a:r>
              <a:rPr lang="el-GR" sz="2400" b="1" i="1" u="sng" dirty="0">
                <a:solidFill>
                  <a:schemeClr val="accent1"/>
                </a:solidFill>
              </a:rPr>
              <a:t>ΒΑΛΕΝΤΙΝΑ ΤΕΡΕΣΚΟΒΑ</a:t>
            </a:r>
            <a:endParaRPr lang="en-US" sz="2400" b="1" i="1" u="sng" dirty="0">
              <a:solidFill>
                <a:schemeClr val="accent1"/>
              </a:solidFill>
            </a:endParaRPr>
          </a:p>
        </p:txBody>
      </p:sp>
      <p:sp>
        <p:nvSpPr>
          <p:cNvPr id="5" name="Rectangle 4">
            <a:extLst>
              <a:ext uri="{FF2B5EF4-FFF2-40B4-BE49-F238E27FC236}">
                <a16:creationId xmlns:a16="http://schemas.microsoft.com/office/drawing/2014/main" xmlns="" id="{BE24F449-FDAE-49ED-AB6E-AB6C0B9231D9}"/>
              </a:ext>
            </a:extLst>
          </p:cNvPr>
          <p:cNvSpPr/>
          <p:nvPr/>
        </p:nvSpPr>
        <p:spPr>
          <a:xfrm>
            <a:off x="7122160" y="6088115"/>
            <a:ext cx="5161280" cy="787652"/>
          </a:xfrm>
          <a:prstGeom prst="rect">
            <a:avLst/>
          </a:prstGeom>
        </p:spPr>
        <p:txBody>
          <a:bodyPr wrap="square">
            <a:spAutoFit/>
          </a:bodyPr>
          <a:lstStyle/>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            Επιμέλεια: Παπαμιχαήλ Βασιλική (Γ1)</a:t>
            </a:r>
            <a:endParaRPr lang="en-US"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Πηγή: https://www.sansimera.gr/biographies/128</a:t>
            </a:r>
            <a:endParaRPr lang="en-US"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5234278"/>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8235630-C2E2-4027-89C7-B387BA85EA29}"/>
              </a:ext>
            </a:extLst>
          </p:cNvPr>
          <p:cNvSpPr/>
          <p:nvPr/>
        </p:nvSpPr>
        <p:spPr>
          <a:xfrm>
            <a:off x="81280" y="1648055"/>
            <a:ext cx="7782560" cy="3354765"/>
          </a:xfrm>
          <a:prstGeom prst="rect">
            <a:avLst/>
          </a:prstGeom>
        </p:spPr>
        <p:txBody>
          <a:bodyPr wrap="square">
            <a:spAutoFit/>
          </a:bodyPr>
          <a:lstStyle/>
          <a:p>
            <a:pPr marL="285750" indent="-285750">
              <a:buFont typeface="Arial" panose="020B0604020202020204" pitchFamily="34" charset="0"/>
              <a:buChar char="•"/>
            </a:pPr>
            <a:r>
              <a:rPr lang="el-GR" sz="2400" dirty="0">
                <a:latin typeface="Arial" panose="020B0604020202020204" pitchFamily="34" charset="0"/>
                <a:cs typeface="Arial" panose="020B0604020202020204" pitchFamily="34" charset="0"/>
              </a:rPr>
              <a:t>Η Ρόζαλιντ</a:t>
            </a:r>
            <a:r>
              <a:rPr lang="en-GB" sz="2400" dirty="0">
                <a:latin typeface="Arial" panose="020B0604020202020204" pitchFamily="34" charset="0"/>
                <a:cs typeface="Arial" panose="020B0604020202020204" pitchFamily="34" charset="0"/>
              </a:rPr>
              <a:t> </a:t>
            </a:r>
            <a:r>
              <a:rPr lang="el-GR" sz="2400" dirty="0">
                <a:latin typeface="Arial" panose="020B0604020202020204" pitchFamily="34" charset="0"/>
                <a:cs typeface="Arial" panose="020B0604020202020204" pitchFamily="34" charset="0"/>
              </a:rPr>
              <a:t>Φράνκλιν</a:t>
            </a:r>
            <a:r>
              <a:rPr lang="en-GB" sz="2400" dirty="0">
                <a:latin typeface="Arial" panose="020B0604020202020204" pitchFamily="34" charset="0"/>
                <a:cs typeface="Arial" panose="020B0604020202020204" pitchFamily="34" charset="0"/>
              </a:rPr>
              <a:t> </a:t>
            </a:r>
            <a:r>
              <a:rPr lang="el-GR" sz="2400" dirty="0">
                <a:latin typeface="Arial" panose="020B0604020202020204" pitchFamily="34" charset="0"/>
                <a:cs typeface="Arial" panose="020B0604020202020204" pitchFamily="34" charset="0"/>
              </a:rPr>
              <a:t>(25 Ιουλίου 1920 – 16 Απριλίου 1958)</a:t>
            </a:r>
            <a:r>
              <a:rPr lang="en-GB" sz="2400" dirty="0">
                <a:latin typeface="Arial" panose="020B0604020202020204" pitchFamily="34" charset="0"/>
                <a:cs typeface="Arial" panose="020B0604020202020204" pitchFamily="34" charset="0"/>
              </a:rPr>
              <a:t> </a:t>
            </a:r>
            <a:r>
              <a:rPr lang="el-GR" sz="2400" dirty="0">
                <a:latin typeface="Arial" panose="020B0604020202020204" pitchFamily="34" charset="0"/>
                <a:cs typeface="Arial" panose="020B0604020202020204" pitchFamily="34" charset="0"/>
              </a:rPr>
              <a:t>ήταν Αγγλίδα βιοφυσικός και χημικός-κρυσταλλογράφος (ακτίνες Χ)</a:t>
            </a:r>
            <a:r>
              <a:rPr lang="en-GB" sz="2400" dirty="0">
                <a:latin typeface="Arial" panose="020B0604020202020204" pitchFamily="34" charset="0"/>
                <a:cs typeface="Arial" panose="020B0604020202020204" pitchFamily="34" charset="0"/>
              </a:rPr>
              <a:t>.</a:t>
            </a:r>
            <a:endParaRPr lang="el-G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2400" dirty="0">
                <a:latin typeface="Arial" panose="020B0604020202020204" pitchFamily="34" charset="0"/>
                <a:cs typeface="Arial" panose="020B0604020202020204" pitchFamily="34" charset="0"/>
              </a:rPr>
              <a:t>είναι περισσότερο γνωστή για το έργο της σχετικά με εικόνες περίθλασης ακτίνων Χ του DNA που οδήγησε </a:t>
            </a:r>
            <a:r>
              <a:rPr lang="el-GR" sz="2400" u="sng" dirty="0">
                <a:latin typeface="Arial" panose="020B0604020202020204" pitchFamily="34" charset="0"/>
                <a:cs typeface="Arial" panose="020B0604020202020204" pitchFamily="34" charset="0"/>
              </a:rPr>
              <a:t>στην ανακάλυψη της διπλής έλικας του DNA (1953)</a:t>
            </a:r>
            <a:r>
              <a:rPr lang="en-GB" sz="2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4A42A7DB-AF8B-40A8-A736-2BCD2CA9FDE3}"/>
              </a:ext>
            </a:extLst>
          </p:cNvPr>
          <p:cNvSpPr/>
          <p:nvPr/>
        </p:nvSpPr>
        <p:spPr>
          <a:xfrm>
            <a:off x="875652" y="511433"/>
            <a:ext cx="2988319" cy="461665"/>
          </a:xfrm>
          <a:prstGeom prst="rect">
            <a:avLst/>
          </a:prstGeom>
        </p:spPr>
        <p:txBody>
          <a:bodyPr wrap="none">
            <a:spAutoFit/>
          </a:bodyPr>
          <a:lstStyle/>
          <a:p>
            <a:r>
              <a:rPr lang="el-GR" sz="2400" b="1" i="1" u="sng" dirty="0">
                <a:solidFill>
                  <a:schemeClr val="accent1"/>
                </a:solidFill>
              </a:rPr>
              <a:t>Ρόζαλιντ Φράνκλιν</a:t>
            </a:r>
            <a:endParaRPr lang="en-US" sz="2400" b="1" i="1" u="sng" dirty="0">
              <a:solidFill>
                <a:schemeClr val="accent1"/>
              </a:solidFill>
            </a:endParaRPr>
          </a:p>
        </p:txBody>
      </p:sp>
      <p:sp>
        <p:nvSpPr>
          <p:cNvPr id="5" name="Rectangle 4">
            <a:extLst>
              <a:ext uri="{FF2B5EF4-FFF2-40B4-BE49-F238E27FC236}">
                <a16:creationId xmlns:a16="http://schemas.microsoft.com/office/drawing/2014/main" xmlns="" id="{BE24F449-FDAE-49ED-AB6E-AB6C0B9231D9}"/>
              </a:ext>
            </a:extLst>
          </p:cNvPr>
          <p:cNvSpPr/>
          <p:nvPr/>
        </p:nvSpPr>
        <p:spPr>
          <a:xfrm>
            <a:off x="9672320" y="5862320"/>
            <a:ext cx="2956560" cy="787652"/>
          </a:xfrm>
          <a:prstGeom prst="rect">
            <a:avLst/>
          </a:prstGeom>
        </p:spPr>
        <p:txBody>
          <a:bodyPr wrap="square">
            <a:spAutoFit/>
          </a:bodyPr>
          <a:lstStyle/>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            </a:t>
            </a:r>
            <a:endParaRPr lang="en-US"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Πηγή: </a:t>
            </a:r>
            <a:r>
              <a:rPr lang="en-GB" dirty="0" err="1">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wikipedia</a:t>
            </a:r>
            <a:endParaRPr lang="en-US"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Rosalind Franklin.jpg">
            <a:extLst>
              <a:ext uri="{FF2B5EF4-FFF2-40B4-BE49-F238E27FC236}">
                <a16:creationId xmlns:a16="http://schemas.microsoft.com/office/drawing/2014/main" xmlns="" id="{C2DCC1FA-7A10-4207-88B9-F8A75412A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613" y="1310779"/>
            <a:ext cx="3855751" cy="463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856185"/>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8235630-C2E2-4027-89C7-B387BA85EA29}"/>
              </a:ext>
            </a:extLst>
          </p:cNvPr>
          <p:cNvSpPr/>
          <p:nvPr/>
        </p:nvSpPr>
        <p:spPr>
          <a:xfrm>
            <a:off x="81280" y="1120153"/>
            <a:ext cx="7782560" cy="4093428"/>
          </a:xfrm>
          <a:prstGeom prst="rect">
            <a:avLst/>
          </a:prstGeom>
        </p:spPr>
        <p:txBody>
          <a:bodyPr wrap="square">
            <a:spAutoFit/>
          </a:bodyPr>
          <a:lstStyle/>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2400" dirty="0">
                <a:latin typeface="Arial" panose="020B0604020202020204" pitchFamily="34" charset="0"/>
                <a:cs typeface="Arial" panose="020B0604020202020204" pitchFamily="34" charset="0"/>
              </a:rPr>
              <a:t>Ωστόσο, η προσφορά της Φράνκλιν, που πέθανε σε μικρή ηλικία (37) από καρκίνο των ωοθηκών λόγω των ραδιενεργών υλικών που χρησιμοποιούσε στη δουλειά της, αναγνωρίστηκε μετά τον θάνατό της. </a:t>
            </a:r>
          </a:p>
          <a:p>
            <a:pPr marL="285750" indent="-28575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2400" dirty="0">
                <a:latin typeface="Arial" panose="020B0604020202020204" pitchFamily="34" charset="0"/>
                <a:cs typeface="Arial" panose="020B0604020202020204" pitchFamily="34" charset="0"/>
              </a:rPr>
              <a:t>Δεν έγινε δυνατό να της απονεμηθεί το βραβείο Νόμπελ, όπως έγινε με τους άλλους τρεις ερευνητές που βοήθησαν στην ανακάλυψη της δομής του </a:t>
            </a:r>
            <a:r>
              <a:rPr lang="en-GB" sz="2400" dirty="0">
                <a:latin typeface="Arial" panose="020B0604020202020204" pitchFamily="34" charset="0"/>
                <a:cs typeface="Arial" panose="020B0604020202020204" pitchFamily="34" charset="0"/>
              </a:rPr>
              <a:t>DNA</a:t>
            </a:r>
            <a:r>
              <a:rPr lang="el-GR" sz="2400" dirty="0">
                <a:latin typeface="Arial" panose="020B0604020202020204" pitchFamily="34" charset="0"/>
                <a:cs typeface="Arial" panose="020B0604020202020204" pitchFamily="34" charset="0"/>
              </a:rPr>
              <a:t>, καθώς το βραβείο απονέμεται μόνο σε πρόσωπα εν ζωή.</a:t>
            </a:r>
          </a:p>
        </p:txBody>
      </p:sp>
      <p:sp>
        <p:nvSpPr>
          <p:cNvPr id="4" name="Rectangle 3">
            <a:extLst>
              <a:ext uri="{FF2B5EF4-FFF2-40B4-BE49-F238E27FC236}">
                <a16:creationId xmlns:a16="http://schemas.microsoft.com/office/drawing/2014/main" xmlns="" id="{4A42A7DB-AF8B-40A8-A736-2BCD2CA9FDE3}"/>
              </a:ext>
            </a:extLst>
          </p:cNvPr>
          <p:cNvSpPr/>
          <p:nvPr/>
        </p:nvSpPr>
        <p:spPr>
          <a:xfrm>
            <a:off x="875652" y="511433"/>
            <a:ext cx="2988319" cy="461665"/>
          </a:xfrm>
          <a:prstGeom prst="rect">
            <a:avLst/>
          </a:prstGeom>
        </p:spPr>
        <p:txBody>
          <a:bodyPr wrap="none">
            <a:spAutoFit/>
          </a:bodyPr>
          <a:lstStyle/>
          <a:p>
            <a:r>
              <a:rPr lang="el-GR" sz="2400" b="1" i="1" u="sng" dirty="0">
                <a:solidFill>
                  <a:schemeClr val="accent1"/>
                </a:solidFill>
                <a:latin typeface="Arial" panose="020B0604020202020204" pitchFamily="34" charset="0"/>
                <a:cs typeface="Arial" panose="020B0604020202020204" pitchFamily="34" charset="0"/>
              </a:rPr>
              <a:t>Ρόζαλιντ Φράνκλιν</a:t>
            </a:r>
            <a:endParaRPr lang="en-US" sz="2400" b="1" i="1" u="sng" dirty="0">
              <a:solidFill>
                <a:schemeClr val="accent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BE24F449-FDAE-49ED-AB6E-AB6C0B9231D9}"/>
              </a:ext>
            </a:extLst>
          </p:cNvPr>
          <p:cNvSpPr/>
          <p:nvPr/>
        </p:nvSpPr>
        <p:spPr>
          <a:xfrm>
            <a:off x="9672320" y="5862320"/>
            <a:ext cx="2956560" cy="787652"/>
          </a:xfrm>
          <a:prstGeom prst="rect">
            <a:avLst/>
          </a:prstGeom>
        </p:spPr>
        <p:txBody>
          <a:bodyPr wrap="square">
            <a:spAutoFit/>
          </a:bodyPr>
          <a:lstStyle/>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            </a:t>
            </a:r>
            <a:endParaRPr lang="en-US"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Πηγή: </a:t>
            </a:r>
            <a:r>
              <a:rPr lang="en-GB" dirty="0" err="1">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wikipedia</a:t>
            </a:r>
            <a:endParaRPr lang="en-US"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Rosalind Franklin.jpg">
            <a:extLst>
              <a:ext uri="{FF2B5EF4-FFF2-40B4-BE49-F238E27FC236}">
                <a16:creationId xmlns:a16="http://schemas.microsoft.com/office/drawing/2014/main" xmlns="" id="{C2DCC1FA-7A10-4207-88B9-F8A75412A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613" y="1310779"/>
            <a:ext cx="3855751" cy="463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133825"/>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8235630-C2E2-4027-89C7-B387BA85EA29}"/>
              </a:ext>
            </a:extLst>
          </p:cNvPr>
          <p:cNvSpPr/>
          <p:nvPr/>
        </p:nvSpPr>
        <p:spPr>
          <a:xfrm>
            <a:off x="4049965" y="1674517"/>
            <a:ext cx="7782560" cy="3785652"/>
          </a:xfrm>
          <a:prstGeom prst="rect">
            <a:avLst/>
          </a:prstGeom>
        </p:spPr>
        <p:txBody>
          <a:bodyPr wrap="square">
            <a:spAutoFit/>
          </a:bodyPr>
          <a:lstStyle/>
          <a:p>
            <a:pPr marL="285750" indent="-285750">
              <a:buFont typeface="Arial" panose="020B0604020202020204" pitchFamily="34" charset="0"/>
              <a:buChar char="•"/>
            </a:pPr>
            <a:r>
              <a:rPr lang="el-GR" sz="2400" dirty="0">
                <a:latin typeface="Arial" panose="020B0604020202020204" pitchFamily="34" charset="0"/>
                <a:cs typeface="Arial" panose="020B0604020202020204" pitchFamily="34" charset="0"/>
              </a:rPr>
              <a:t>Αμερικανίδα μαθηματικός, γεννημένη το 1930. </a:t>
            </a:r>
          </a:p>
          <a:p>
            <a:endParaRPr lang="el-G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2400" dirty="0">
                <a:latin typeface="Arial" panose="020B0604020202020204" pitchFamily="34" charset="0"/>
                <a:cs typeface="Arial" panose="020B0604020202020204" pitchFamily="34" charset="0"/>
              </a:rPr>
              <a:t>Πέρασε μεγάλο μέρος της παιδικής της ηλικίας δουλεύοντας στη μικρή φάρμα της οικογένειας της.</a:t>
            </a:r>
          </a:p>
          <a:p>
            <a:pPr marL="285750" indent="-28575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2400" dirty="0">
                <a:latin typeface="Arial" panose="020B0604020202020204" pitchFamily="34" charset="0"/>
                <a:cs typeface="Arial" panose="020B0604020202020204" pitchFamily="34" charset="0"/>
              </a:rPr>
              <a:t>Το οικονομικό πρόβλημα δεν κατάφερε τελικά να σταθεί εμπόδιο στην πορεία της προς την τριτοβάθμια εκπαίδευση, καθώς κατάφερε να λάβει υποτροφία.</a:t>
            </a:r>
          </a:p>
          <a:p>
            <a:pPr marL="285750" indent="-28575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4A42A7DB-AF8B-40A8-A736-2BCD2CA9FDE3}"/>
              </a:ext>
            </a:extLst>
          </p:cNvPr>
          <p:cNvSpPr/>
          <p:nvPr/>
        </p:nvSpPr>
        <p:spPr>
          <a:xfrm>
            <a:off x="5268542" y="473725"/>
            <a:ext cx="2025747" cy="461665"/>
          </a:xfrm>
          <a:prstGeom prst="rect">
            <a:avLst/>
          </a:prstGeom>
        </p:spPr>
        <p:txBody>
          <a:bodyPr wrap="none">
            <a:spAutoFit/>
          </a:bodyPr>
          <a:lstStyle/>
          <a:p>
            <a:r>
              <a:rPr lang="en-US" sz="2400" b="1" i="1" u="sng" dirty="0">
                <a:solidFill>
                  <a:schemeClr val="accent1"/>
                </a:solidFill>
                <a:latin typeface="Arial" panose="020B0604020202020204" pitchFamily="34" charset="0"/>
                <a:cs typeface="Arial" panose="020B0604020202020204" pitchFamily="34" charset="0"/>
              </a:rPr>
              <a:t>Gladys West</a:t>
            </a:r>
          </a:p>
        </p:txBody>
      </p:sp>
      <p:sp>
        <p:nvSpPr>
          <p:cNvPr id="5" name="Rectangle 4">
            <a:extLst>
              <a:ext uri="{FF2B5EF4-FFF2-40B4-BE49-F238E27FC236}">
                <a16:creationId xmlns:a16="http://schemas.microsoft.com/office/drawing/2014/main" xmlns="" id="{BE24F449-FDAE-49ED-AB6E-AB6C0B9231D9}"/>
              </a:ext>
            </a:extLst>
          </p:cNvPr>
          <p:cNvSpPr/>
          <p:nvPr/>
        </p:nvSpPr>
        <p:spPr>
          <a:xfrm>
            <a:off x="9672320" y="5862320"/>
            <a:ext cx="2956560" cy="787652"/>
          </a:xfrm>
          <a:prstGeom prst="rect">
            <a:avLst/>
          </a:prstGeom>
        </p:spPr>
        <p:txBody>
          <a:bodyPr wrap="square">
            <a:spAutoFit/>
          </a:bodyPr>
          <a:lstStyle/>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            </a:t>
            </a:r>
            <a:endParaRPr lang="en-US"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Πηγή: </a:t>
            </a:r>
            <a:r>
              <a:rPr lang="en-GB" dirty="0" err="1">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wikipedia</a:t>
            </a:r>
            <a:endParaRPr lang="en-US"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445A1D6E-1B60-444A-AC98-653747D9F0D2}"/>
              </a:ext>
            </a:extLst>
          </p:cNvPr>
          <p:cNvPicPr>
            <a:picLocks noChangeAspect="1"/>
          </p:cNvPicPr>
          <p:nvPr/>
        </p:nvPicPr>
        <p:blipFill>
          <a:blip r:embed="rId2"/>
          <a:stretch>
            <a:fillRect/>
          </a:stretch>
        </p:blipFill>
        <p:spPr>
          <a:xfrm>
            <a:off x="-206133" y="1837309"/>
            <a:ext cx="4172140" cy="4025011"/>
          </a:xfrm>
          <a:prstGeom prst="rect">
            <a:avLst/>
          </a:prstGeom>
        </p:spPr>
      </p:pic>
    </p:spTree>
    <p:extLst>
      <p:ext uri="{BB962C8B-B14F-4D97-AF65-F5344CB8AC3E}">
        <p14:creationId xmlns:p14="http://schemas.microsoft.com/office/powerpoint/2010/main" val="788222875"/>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FB52B7E-5E4E-48DC-86C0-2B6FDB691BE4}"/>
              </a:ext>
            </a:extLst>
          </p:cNvPr>
          <p:cNvPicPr>
            <a:picLocks noChangeAspect="1"/>
          </p:cNvPicPr>
          <p:nvPr/>
        </p:nvPicPr>
        <p:blipFill>
          <a:blip r:embed="rId2"/>
          <a:stretch>
            <a:fillRect/>
          </a:stretch>
        </p:blipFill>
        <p:spPr>
          <a:xfrm>
            <a:off x="484563" y="1321624"/>
            <a:ext cx="2451690" cy="2869502"/>
          </a:xfrm>
          <a:prstGeom prst="rect">
            <a:avLst/>
          </a:prstGeom>
        </p:spPr>
      </p:pic>
      <p:pic>
        <p:nvPicPr>
          <p:cNvPr id="3" name="Picture 2">
            <a:extLst>
              <a:ext uri="{FF2B5EF4-FFF2-40B4-BE49-F238E27FC236}">
                <a16:creationId xmlns:a16="http://schemas.microsoft.com/office/drawing/2014/main" xmlns="" id="{D581C8C1-DC27-45D6-867E-57029D5F3F9E}"/>
              </a:ext>
            </a:extLst>
          </p:cNvPr>
          <p:cNvPicPr>
            <a:picLocks noChangeAspect="1"/>
          </p:cNvPicPr>
          <p:nvPr/>
        </p:nvPicPr>
        <p:blipFill>
          <a:blip r:embed="rId3"/>
          <a:stretch>
            <a:fillRect/>
          </a:stretch>
        </p:blipFill>
        <p:spPr>
          <a:xfrm>
            <a:off x="9773907" y="1450744"/>
            <a:ext cx="2136717" cy="3184609"/>
          </a:xfrm>
          <a:prstGeom prst="rect">
            <a:avLst/>
          </a:prstGeom>
        </p:spPr>
      </p:pic>
      <p:sp>
        <p:nvSpPr>
          <p:cNvPr id="4" name="Rectangle 3">
            <a:extLst>
              <a:ext uri="{FF2B5EF4-FFF2-40B4-BE49-F238E27FC236}">
                <a16:creationId xmlns:a16="http://schemas.microsoft.com/office/drawing/2014/main" xmlns="" id="{4B7BB0F0-3EEC-4BD4-A032-A89B9DACEEDE}"/>
              </a:ext>
            </a:extLst>
          </p:cNvPr>
          <p:cNvSpPr/>
          <p:nvPr/>
        </p:nvSpPr>
        <p:spPr>
          <a:xfrm>
            <a:off x="3139440" y="426639"/>
            <a:ext cx="6431280" cy="5023106"/>
          </a:xfrm>
          <a:prstGeom prst="rect">
            <a:avLst/>
          </a:prstGeom>
        </p:spPr>
        <p:txBody>
          <a:bodyPr wrap="square">
            <a:spAutoFit/>
          </a:bodyPr>
          <a:lstStyle/>
          <a:p>
            <a:pPr algn="ctr">
              <a:lnSpc>
                <a:spcPct val="107000"/>
              </a:lnSpc>
              <a:spcAft>
                <a:spcPts val="800"/>
              </a:spcAft>
            </a:pPr>
            <a:r>
              <a:rPr lang="el-GR" sz="2400" b="1" i="1" u="sng" dirty="0">
                <a:solidFill>
                  <a:srgbClr val="C00000"/>
                </a:solidFill>
                <a:latin typeface="Arial" panose="020B0604020202020204" pitchFamily="34" charset="0"/>
                <a:ea typeface="Times New Roman" panose="02020603050405020304" pitchFamily="18" charset="0"/>
                <a:cs typeface="Arial" panose="020B0604020202020204" pitchFamily="34" charset="0"/>
              </a:rPr>
              <a:t>Αγλαονίκη</a:t>
            </a:r>
          </a:p>
          <a:p>
            <a:pPr algn="ctr">
              <a:lnSpc>
                <a:spcPct val="107000"/>
              </a:lnSpc>
              <a:spcAft>
                <a:spcPts val="80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Η </a:t>
            </a:r>
            <a:r>
              <a:rPr lang="el-GR" sz="2400" b="1" dirty="0">
                <a:latin typeface="Arial" panose="020B0604020202020204" pitchFamily="34" charset="0"/>
                <a:ea typeface="Calibri" panose="020F0502020204030204" pitchFamily="34" charset="0"/>
                <a:cs typeface="Arial" panose="020B0604020202020204" pitchFamily="34" charset="0"/>
              </a:rPr>
              <a:t>Αγλαονίκη</a:t>
            </a:r>
            <a:r>
              <a:rPr lang="el-GR" sz="2400" dirty="0">
                <a:latin typeface="Arial" panose="020B0604020202020204" pitchFamily="34" charset="0"/>
                <a:ea typeface="Calibri" panose="020F0502020204030204" pitchFamily="34" charset="0"/>
                <a:cs typeface="Arial" panose="020B0604020202020204" pitchFamily="34" charset="0"/>
              </a:rPr>
              <a:t>, αναφερόμενη από τον </a:t>
            </a:r>
            <a:r>
              <a:rPr lang="el-GR" sz="2400" u="sng" dirty="0">
                <a:latin typeface="Arial" panose="020B0604020202020204" pitchFamily="34" charset="0"/>
                <a:ea typeface="Calibri" panose="020F0502020204030204" pitchFamily="34" charset="0"/>
                <a:cs typeface="Arial" panose="020B0604020202020204" pitchFamily="34" charset="0"/>
              </a:rPr>
              <a:t>Πλούταρχο </a:t>
            </a:r>
            <a:r>
              <a:rPr lang="el-GR" sz="2400" dirty="0">
                <a:latin typeface="Arial" panose="020B0604020202020204" pitchFamily="34" charset="0"/>
                <a:ea typeface="Calibri" panose="020F0502020204030204" pitchFamily="34" charset="0"/>
                <a:cs typeface="Arial" panose="020B0604020202020204" pitchFamily="34" charset="0"/>
              </a:rPr>
              <a:t>ως </a:t>
            </a:r>
            <a:r>
              <a:rPr lang="el-GR" sz="2400" b="1" dirty="0">
                <a:latin typeface="Arial" panose="020B0604020202020204" pitchFamily="34" charset="0"/>
                <a:ea typeface="Calibri" panose="020F0502020204030204" pitchFamily="34" charset="0"/>
                <a:cs typeface="Arial" panose="020B0604020202020204" pitchFamily="34" charset="0"/>
              </a:rPr>
              <a:t>Αγανίκη</a:t>
            </a:r>
            <a:r>
              <a:rPr lang="el-GR" sz="2400" dirty="0">
                <a:latin typeface="Arial" panose="020B0604020202020204" pitchFamily="34" charset="0"/>
                <a:ea typeface="Calibri" panose="020F0502020204030204" pitchFamily="34" charset="0"/>
                <a:cs typeface="Arial" panose="020B0604020202020204" pitchFamily="34" charset="0"/>
              </a:rPr>
              <a:t>, ήταν αρχαία Ελληνίδα </a:t>
            </a:r>
            <a:r>
              <a:rPr lang="el-GR" sz="2400" u="sng" dirty="0">
                <a:latin typeface="Arial" panose="020B0604020202020204" pitchFamily="34" charset="0"/>
                <a:ea typeface="Calibri" panose="020F0502020204030204" pitchFamily="34" charset="0"/>
                <a:cs typeface="Arial" panose="020B0604020202020204" pitchFamily="34" charset="0"/>
              </a:rPr>
              <a:t>αστρονόμος</a:t>
            </a:r>
            <a:r>
              <a:rPr lang="el-GR" sz="2400" dirty="0">
                <a:latin typeface="Arial" panose="020B0604020202020204" pitchFamily="34" charset="0"/>
                <a:ea typeface="Calibri" panose="020F0502020204030204" pitchFamily="34" charset="0"/>
                <a:cs typeface="Arial" panose="020B0604020202020204" pitchFamily="34" charset="0"/>
              </a:rPr>
              <a:t> (η πρώτη χρονολογικά γυναίκα αστρονόμος της αρχαίας Ελλάδας) από τη </a:t>
            </a:r>
            <a:r>
              <a:rPr lang="el-GR" sz="2400" u="sng" dirty="0">
                <a:latin typeface="Arial" panose="020B0604020202020204" pitchFamily="34" charset="0"/>
                <a:ea typeface="Calibri" panose="020F0502020204030204" pitchFamily="34" charset="0"/>
                <a:cs typeface="Arial" panose="020B0604020202020204" pitchFamily="34" charset="0"/>
              </a:rPr>
              <a:t>Θεσσαλία</a:t>
            </a:r>
            <a:r>
              <a:rPr lang="el-GR" sz="2400" dirty="0">
                <a:latin typeface="Arial" panose="020B0604020202020204" pitchFamily="34" charset="0"/>
                <a:ea typeface="Calibri" panose="020F0502020204030204" pitchFamily="34" charset="0"/>
                <a:cs typeface="Arial" panose="020B0604020202020204" pitchFamily="34" charset="0"/>
              </a:rPr>
              <a:t>. </a:t>
            </a:r>
          </a:p>
          <a:p>
            <a:pPr marL="34290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Αναφέρεται πιο συγκεκριμένα ως </a:t>
            </a:r>
            <a:r>
              <a:rPr lang="el-GR" sz="2400" b="1" dirty="0">
                <a:latin typeface="Arial" panose="020B0604020202020204" pitchFamily="34" charset="0"/>
                <a:ea typeface="Calibri" panose="020F0502020204030204" pitchFamily="34" charset="0"/>
                <a:cs typeface="Arial" panose="020B0604020202020204" pitchFamily="34" charset="0"/>
              </a:rPr>
              <a:t>Αγλαονίκη η Ηγήτορος</a:t>
            </a:r>
            <a:r>
              <a:rPr lang="el-GR" sz="2400" dirty="0">
                <a:latin typeface="Arial" panose="020B0604020202020204" pitchFamily="34" charset="0"/>
                <a:ea typeface="Calibri" panose="020F0502020204030204" pitchFamily="34" charset="0"/>
                <a:cs typeface="Arial" panose="020B0604020202020204" pitchFamily="34" charset="0"/>
              </a:rPr>
              <a:t> επειδή ήταν κόρη του ηγέτη (</a:t>
            </a:r>
            <a:r>
              <a:rPr lang="el-GR" sz="2400" u="sng" dirty="0">
                <a:latin typeface="Arial" panose="020B0604020202020204" pitchFamily="34" charset="0"/>
                <a:ea typeface="Calibri" panose="020F0502020204030204" pitchFamily="34" charset="0"/>
                <a:cs typeface="Arial" panose="020B0604020202020204" pitchFamily="34" charset="0"/>
              </a:rPr>
              <a:t>«Ηγήτορα» ή «ταγού»</a:t>
            </a:r>
            <a:r>
              <a:rPr lang="el-GR" sz="2400" dirty="0">
                <a:latin typeface="Arial" panose="020B0604020202020204" pitchFamily="34" charset="0"/>
                <a:ea typeface="Calibri" panose="020F0502020204030204" pitchFamily="34" charset="0"/>
                <a:cs typeface="Arial" panose="020B0604020202020204" pitchFamily="34" charset="0"/>
              </a:rPr>
              <a:t>) των Θεσσαλών</a:t>
            </a:r>
            <a:r>
              <a:rPr lang="en-GB" sz="2400" dirty="0">
                <a:latin typeface="Arial" panose="020B0604020202020204" pitchFamily="34" charset="0"/>
                <a:ea typeface="Calibri" panose="020F0502020204030204" pitchFamily="34" charset="0"/>
                <a:cs typeface="Arial" panose="020B0604020202020204" pitchFamily="34" charset="0"/>
              </a:rPr>
              <a:t>.</a:t>
            </a:r>
            <a:endParaRPr lang="el-GR"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629A2FD5-AD7F-4950-9292-CEF076B0B326}"/>
              </a:ext>
            </a:extLst>
          </p:cNvPr>
          <p:cNvSpPr/>
          <p:nvPr/>
        </p:nvSpPr>
        <p:spPr>
          <a:xfrm>
            <a:off x="7721600" y="6000359"/>
            <a:ext cx="4612640" cy="787652"/>
          </a:xfrm>
          <a:prstGeom prst="rect">
            <a:avLst/>
          </a:prstGeom>
        </p:spPr>
        <p:txBody>
          <a:bodyPr wrap="square">
            <a:spAutoFit/>
          </a:bodyPr>
          <a:lstStyle/>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Επιμέλεια: Μαρκοπούλου Μαριλένα (Γ2)</a:t>
            </a:r>
            <a:endParaRPr lang="en-US"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Πηγή: </a:t>
            </a:r>
            <a:r>
              <a:rPr lang="en-GB"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Wikipedia</a:t>
            </a:r>
            <a:endParaRPr lang="en-US"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83266990"/>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8235630-C2E2-4027-89C7-B387BA85EA29}"/>
              </a:ext>
            </a:extLst>
          </p:cNvPr>
          <p:cNvSpPr/>
          <p:nvPr/>
        </p:nvSpPr>
        <p:spPr>
          <a:xfrm>
            <a:off x="3787316" y="800362"/>
            <a:ext cx="7782560" cy="5632311"/>
          </a:xfrm>
          <a:prstGeom prst="rect">
            <a:avLst/>
          </a:prstGeom>
        </p:spPr>
        <p:txBody>
          <a:bodyPr wrap="square">
            <a:spAutoFit/>
          </a:bodyPr>
          <a:lstStyle/>
          <a:p>
            <a:pPr marL="285750" indent="-28575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2400" dirty="0">
                <a:latin typeface="Arial" panose="020B0604020202020204" pitchFamily="34" charset="0"/>
                <a:cs typeface="Arial" panose="020B0604020202020204" pitchFamily="34" charset="0"/>
              </a:rPr>
              <a:t>είναι γνωστή για τη συμβολή της στη μαθηματική μοντελοποίηση του σχήματος της Γης.</a:t>
            </a:r>
          </a:p>
          <a:p>
            <a:pPr marL="285750" indent="-28575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2400" dirty="0">
                <a:latin typeface="Arial" panose="020B0604020202020204" pitchFamily="34" charset="0"/>
                <a:cs typeface="Arial" panose="020B0604020202020204" pitchFamily="34" charset="0"/>
              </a:rPr>
              <a:t>συνέβαλε στην ανάπτυξη των δορυφορικών μοντέλων γεωδαισίας</a:t>
            </a:r>
            <a:r>
              <a:rPr lang="en-US" sz="2400" dirty="0">
                <a:latin typeface="Arial" panose="020B0604020202020204" pitchFamily="34" charset="0"/>
                <a:cs typeface="Arial" panose="020B0604020202020204" pitchFamily="34" charset="0"/>
              </a:rPr>
              <a:t> (= </a:t>
            </a:r>
            <a:r>
              <a:rPr lang="el-GR" sz="2400" dirty="0">
                <a:latin typeface="Arial" panose="020B0604020202020204" pitchFamily="34" charset="0"/>
                <a:cs typeface="Arial" panose="020B0604020202020204" pitchFamily="34" charset="0"/>
              </a:rPr>
              <a:t>επιστήμη της Γεωγραφίας που έχει ως κύριο αντικείμενο τον προσδιορισμό του σχήματος της γήινης επιφάνειας</a:t>
            </a:r>
            <a:r>
              <a:rPr lang="en-US" sz="2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2400" dirty="0">
                <a:latin typeface="Arial" panose="020B0604020202020204" pitchFamily="34" charset="0"/>
                <a:cs typeface="Arial" panose="020B0604020202020204" pitchFamily="34" charset="0"/>
              </a:rPr>
              <a:t>τα οποία τελικά ενσωματώθηκαν στο </a:t>
            </a:r>
            <a:r>
              <a:rPr lang="el-GR" sz="2400" u="sng" dirty="0">
                <a:latin typeface="Arial" panose="020B0604020202020204" pitchFamily="34" charset="0"/>
                <a:cs typeface="Arial" panose="020B0604020202020204" pitchFamily="34" charset="0"/>
              </a:rPr>
              <a:t>Παγκόσμιο Σύστημα Εντοπισμού Θέσης (GPS).</a:t>
            </a:r>
          </a:p>
          <a:p>
            <a:endParaRPr lang="el-GR" sz="2400"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400" dirty="0">
                <a:latin typeface="Arial" panose="020B0604020202020204" pitchFamily="34" charset="0"/>
                <a:cs typeface="Arial" panose="020B0604020202020204" pitchFamily="34" charset="0"/>
              </a:rPr>
              <a:t>Ο West εισήχθη στο Hall of Fame της Πολεμικής Αεροπορίας των Ηνωμένων Πολιτειών το 2018.</a:t>
            </a:r>
            <a:endParaRPr lang="el-GR" sz="2400"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4A42A7DB-AF8B-40A8-A736-2BCD2CA9FDE3}"/>
              </a:ext>
            </a:extLst>
          </p:cNvPr>
          <p:cNvSpPr/>
          <p:nvPr/>
        </p:nvSpPr>
        <p:spPr>
          <a:xfrm>
            <a:off x="5362810" y="671688"/>
            <a:ext cx="2025747" cy="461665"/>
          </a:xfrm>
          <a:prstGeom prst="rect">
            <a:avLst/>
          </a:prstGeom>
        </p:spPr>
        <p:txBody>
          <a:bodyPr wrap="none">
            <a:spAutoFit/>
          </a:bodyPr>
          <a:lstStyle/>
          <a:p>
            <a:r>
              <a:rPr lang="en-US" sz="2400" b="1" i="1" u="sng" dirty="0">
                <a:solidFill>
                  <a:schemeClr val="accent1"/>
                </a:solidFill>
                <a:latin typeface="Arial" panose="020B0604020202020204" pitchFamily="34" charset="0"/>
                <a:cs typeface="Arial" panose="020B0604020202020204" pitchFamily="34" charset="0"/>
              </a:rPr>
              <a:t>Gladys West</a:t>
            </a:r>
          </a:p>
        </p:txBody>
      </p:sp>
      <p:sp>
        <p:nvSpPr>
          <p:cNvPr id="5" name="Rectangle 4">
            <a:extLst>
              <a:ext uri="{FF2B5EF4-FFF2-40B4-BE49-F238E27FC236}">
                <a16:creationId xmlns:a16="http://schemas.microsoft.com/office/drawing/2014/main" xmlns="" id="{BE24F449-FDAE-49ED-AB6E-AB6C0B9231D9}"/>
              </a:ext>
            </a:extLst>
          </p:cNvPr>
          <p:cNvSpPr/>
          <p:nvPr/>
        </p:nvSpPr>
        <p:spPr>
          <a:xfrm>
            <a:off x="8842761" y="5889327"/>
            <a:ext cx="3280109" cy="787652"/>
          </a:xfrm>
          <a:prstGeom prst="rect">
            <a:avLst/>
          </a:prstGeom>
        </p:spPr>
        <p:txBody>
          <a:bodyPr wrap="square">
            <a:spAutoFit/>
          </a:bodyPr>
          <a:lstStyle/>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Επιμέλεια: </a:t>
            </a:r>
            <a:r>
              <a:rPr lang="en-US"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Alessia </a:t>
            </a:r>
            <a:r>
              <a:rPr lang="en-US" dirty="0" err="1">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Zela</a:t>
            </a:r>
            <a:r>
              <a:rPr lang="en-US"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 </a:t>
            </a: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(Γ1)         </a:t>
            </a:r>
            <a:endParaRPr lang="en-US"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Πηγή: </a:t>
            </a:r>
            <a:r>
              <a:rPr lang="en-GB" dirty="0" err="1">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wikipedia</a:t>
            </a:r>
            <a:endParaRPr lang="en-US"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445A1D6E-1B60-444A-AC98-653747D9F0D2}"/>
              </a:ext>
            </a:extLst>
          </p:cNvPr>
          <p:cNvPicPr>
            <a:picLocks noChangeAspect="1"/>
          </p:cNvPicPr>
          <p:nvPr/>
        </p:nvPicPr>
        <p:blipFill>
          <a:blip r:embed="rId2"/>
          <a:stretch>
            <a:fillRect/>
          </a:stretch>
        </p:blipFill>
        <p:spPr>
          <a:xfrm>
            <a:off x="-206133" y="1837309"/>
            <a:ext cx="4172140" cy="4025011"/>
          </a:xfrm>
          <a:prstGeom prst="rect">
            <a:avLst/>
          </a:prstGeom>
        </p:spPr>
      </p:pic>
    </p:spTree>
    <p:extLst>
      <p:ext uri="{BB962C8B-B14F-4D97-AF65-F5344CB8AC3E}">
        <p14:creationId xmlns:p14="http://schemas.microsoft.com/office/powerpoint/2010/main" val="380069031"/>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8235630-C2E2-4027-89C7-B387BA85EA29}"/>
              </a:ext>
            </a:extLst>
          </p:cNvPr>
          <p:cNvSpPr/>
          <p:nvPr/>
        </p:nvSpPr>
        <p:spPr>
          <a:xfrm>
            <a:off x="3862312" y="279243"/>
            <a:ext cx="7782560" cy="6001643"/>
          </a:xfrm>
          <a:prstGeom prst="rect">
            <a:avLst/>
          </a:prstGeom>
        </p:spPr>
        <p:txBody>
          <a:bodyPr wrap="square">
            <a:spAutoFit/>
          </a:bodyPr>
          <a:lstStyle/>
          <a:p>
            <a:pPr marL="285750" indent="-28575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2400" dirty="0">
                <a:latin typeface="Arial" panose="020B0604020202020204" pitchFamily="34" charset="0"/>
                <a:cs typeface="Arial" panose="020B0604020202020204" pitchFamily="34" charset="0"/>
              </a:rPr>
              <a:t>τιμήθηκε με το Βραβείο Webby Lifetime Achievement στα 25α Ετήσια Βραβεία Webby για την ανάπτυξη των δορυφορικών μοντέλων γεωδαισίας.</a:t>
            </a:r>
          </a:p>
          <a:p>
            <a:pPr marL="285750" indent="-28575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2400" dirty="0">
                <a:latin typeface="Arial" panose="020B0604020202020204" pitchFamily="34" charset="0"/>
                <a:cs typeface="Arial" panose="020B0604020202020204" pitchFamily="34" charset="0"/>
              </a:rPr>
              <a:t>Ωστόσο, η ίδια συνεχίζει να προτιμά τη χρήση ενός χάρτινου χάρτη από ένα σύστημα παρακολούθησης, λέγοντας ότι εξακολουθεί να εμπιστεύεται τον εγκέφαλό της πάνω από όλα. </a:t>
            </a:r>
          </a:p>
          <a:p>
            <a:pPr marL="285750" indent="-28575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2400" dirty="0">
                <a:latin typeface="Arial" panose="020B0604020202020204" pitchFamily="34" charset="0"/>
                <a:cs typeface="Arial" panose="020B0604020202020204" pitchFamily="34" charset="0"/>
              </a:rPr>
              <a:t>Δήλωσε, "Είμαι άνθρωπος της πράξης. Πρακτικός άνθρωπος. Αν μπορώ να δω το δρόμο και να δω πού στρίβει και πού πηγαίνει, είμαι πιο σίγουρη." </a:t>
            </a:r>
          </a:p>
          <a:p>
            <a:pPr marL="285750" indent="-28575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4A42A7DB-AF8B-40A8-A736-2BCD2CA9FDE3}"/>
              </a:ext>
            </a:extLst>
          </p:cNvPr>
          <p:cNvSpPr/>
          <p:nvPr/>
        </p:nvSpPr>
        <p:spPr>
          <a:xfrm>
            <a:off x="5268542" y="473725"/>
            <a:ext cx="2025747" cy="461665"/>
          </a:xfrm>
          <a:prstGeom prst="rect">
            <a:avLst/>
          </a:prstGeom>
        </p:spPr>
        <p:txBody>
          <a:bodyPr wrap="none">
            <a:spAutoFit/>
          </a:bodyPr>
          <a:lstStyle/>
          <a:p>
            <a:r>
              <a:rPr lang="en-US" sz="2400" b="1" i="1" u="sng" dirty="0">
                <a:solidFill>
                  <a:schemeClr val="accent1"/>
                </a:solidFill>
                <a:latin typeface="Arial" panose="020B0604020202020204" pitchFamily="34" charset="0"/>
                <a:cs typeface="Arial" panose="020B0604020202020204" pitchFamily="34" charset="0"/>
              </a:rPr>
              <a:t>Gladys West</a:t>
            </a:r>
          </a:p>
        </p:txBody>
      </p:sp>
      <p:sp>
        <p:nvSpPr>
          <p:cNvPr id="5" name="Rectangle 4">
            <a:extLst>
              <a:ext uri="{FF2B5EF4-FFF2-40B4-BE49-F238E27FC236}">
                <a16:creationId xmlns:a16="http://schemas.microsoft.com/office/drawing/2014/main" xmlns="" id="{BE24F449-FDAE-49ED-AB6E-AB6C0B9231D9}"/>
              </a:ext>
            </a:extLst>
          </p:cNvPr>
          <p:cNvSpPr/>
          <p:nvPr/>
        </p:nvSpPr>
        <p:spPr>
          <a:xfrm>
            <a:off x="8842761" y="5889327"/>
            <a:ext cx="3280109" cy="787652"/>
          </a:xfrm>
          <a:prstGeom prst="rect">
            <a:avLst/>
          </a:prstGeom>
        </p:spPr>
        <p:txBody>
          <a:bodyPr wrap="square">
            <a:spAutoFit/>
          </a:bodyPr>
          <a:lstStyle/>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Επιμέλεια: </a:t>
            </a:r>
            <a:r>
              <a:rPr lang="en-US"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Alessia </a:t>
            </a:r>
            <a:r>
              <a:rPr lang="en-US" dirty="0" err="1">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Zela</a:t>
            </a:r>
            <a:r>
              <a:rPr lang="en-US"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 </a:t>
            </a: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(Γ1)         </a:t>
            </a:r>
            <a:endParaRPr lang="en-US"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Πηγή: </a:t>
            </a:r>
            <a:r>
              <a:rPr lang="en-GB" dirty="0" err="1">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wikipedia</a:t>
            </a:r>
            <a:endParaRPr lang="en-US"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445A1D6E-1B60-444A-AC98-653747D9F0D2}"/>
              </a:ext>
            </a:extLst>
          </p:cNvPr>
          <p:cNvPicPr>
            <a:picLocks noChangeAspect="1"/>
          </p:cNvPicPr>
          <p:nvPr/>
        </p:nvPicPr>
        <p:blipFill>
          <a:blip r:embed="rId2"/>
          <a:stretch>
            <a:fillRect/>
          </a:stretch>
        </p:blipFill>
        <p:spPr>
          <a:xfrm>
            <a:off x="-206133" y="1837309"/>
            <a:ext cx="4172140" cy="4025011"/>
          </a:xfrm>
          <a:prstGeom prst="rect">
            <a:avLst/>
          </a:prstGeom>
        </p:spPr>
      </p:pic>
    </p:spTree>
    <p:extLst>
      <p:ext uri="{BB962C8B-B14F-4D97-AF65-F5344CB8AC3E}">
        <p14:creationId xmlns:p14="http://schemas.microsoft.com/office/powerpoint/2010/main" val="779271642"/>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8235630-C2E2-4027-89C7-B387BA85EA29}"/>
              </a:ext>
            </a:extLst>
          </p:cNvPr>
          <p:cNvSpPr/>
          <p:nvPr/>
        </p:nvSpPr>
        <p:spPr>
          <a:xfrm>
            <a:off x="3871739" y="833240"/>
            <a:ext cx="7782560" cy="4893647"/>
          </a:xfrm>
          <a:prstGeom prst="rect">
            <a:avLst/>
          </a:prstGeom>
        </p:spPr>
        <p:txBody>
          <a:bodyPr wrap="square">
            <a:spAutoFit/>
          </a:bodyPr>
          <a:lstStyle/>
          <a:p>
            <a:pPr marL="285750" indent="-28575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2400" dirty="0">
                <a:latin typeface="Arial" panose="020B0604020202020204" pitchFamily="34" charset="0"/>
                <a:cs typeface="Arial" panose="020B0604020202020204" pitchFamily="34" charset="0"/>
              </a:rPr>
              <a:t>H Ντόνα Στρίκλαντ</a:t>
            </a:r>
            <a:r>
              <a:rPr lang="en-US" sz="2400" dirty="0">
                <a:latin typeface="Arial" panose="020B0604020202020204" pitchFamily="34" charset="0"/>
                <a:cs typeface="Arial" panose="020B0604020202020204" pitchFamily="34" charset="0"/>
              </a:rPr>
              <a:t> </a:t>
            </a:r>
            <a:r>
              <a:rPr lang="el-GR" sz="2400" dirty="0">
                <a:latin typeface="Arial" panose="020B0604020202020204" pitchFamily="34" charset="0"/>
                <a:cs typeface="Arial" panose="020B0604020202020204" pitchFamily="34" charset="0"/>
              </a:rPr>
              <a:t>(27 Μαΐου 1959) είναι Καναδή φυσικός και πρωτοπόρος στον τομέα του παλλόμενου λέιζερ. </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2400" dirty="0">
                <a:latin typeface="Arial" panose="020B0604020202020204" pitchFamily="34" charset="0"/>
                <a:cs typeface="Arial" panose="020B0604020202020204" pitchFamily="34" charset="0"/>
              </a:rPr>
              <a:t>Βραβεύτηκε με το </a:t>
            </a:r>
            <a:r>
              <a:rPr lang="el-GR" sz="2400" u="sng" dirty="0">
                <a:latin typeface="Arial" panose="020B0604020202020204" pitchFamily="34" charset="0"/>
                <a:cs typeface="Arial" panose="020B0604020202020204" pitchFamily="34" charset="0"/>
              </a:rPr>
              <a:t>Νόμπελ Φυσικής 2018</a:t>
            </a:r>
            <a:r>
              <a:rPr lang="el-GR" sz="2400" dirty="0">
                <a:latin typeface="Arial" panose="020B0604020202020204" pitchFamily="34" charset="0"/>
                <a:cs typeface="Arial" panose="020B0604020202020204" pitchFamily="34" charset="0"/>
              </a:rPr>
              <a:t>, μαζί με τον Gérard Mourou, </a:t>
            </a:r>
            <a:r>
              <a:rPr lang="el-GR" sz="2400" u="sng" dirty="0">
                <a:latin typeface="Arial" panose="020B0604020202020204" pitchFamily="34" charset="0"/>
                <a:cs typeface="Arial" panose="020B0604020202020204" pitchFamily="34" charset="0"/>
              </a:rPr>
              <a:t>για την εφεύρεση της ενισχυμένης παλμικής ενίσχυσης</a:t>
            </a:r>
            <a:r>
              <a:rPr lang="el-GR"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2400" dirty="0">
                <a:latin typeface="Arial" panose="020B0604020202020204" pitchFamily="34" charset="0"/>
                <a:cs typeface="Arial" panose="020B0604020202020204" pitchFamily="34" charset="0"/>
              </a:rPr>
              <a:t>Είναι καθηγήτρια στο Πανεπιστήμιο του Γουοτερλού.</a:t>
            </a:r>
          </a:p>
          <a:p>
            <a:pPr marL="285750" indent="-28575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4A42A7DB-AF8B-40A8-A736-2BCD2CA9FDE3}"/>
              </a:ext>
            </a:extLst>
          </p:cNvPr>
          <p:cNvSpPr/>
          <p:nvPr/>
        </p:nvSpPr>
        <p:spPr>
          <a:xfrm>
            <a:off x="5196804" y="833240"/>
            <a:ext cx="2566215" cy="461665"/>
          </a:xfrm>
          <a:prstGeom prst="rect">
            <a:avLst/>
          </a:prstGeom>
        </p:spPr>
        <p:txBody>
          <a:bodyPr wrap="none">
            <a:spAutoFit/>
          </a:bodyPr>
          <a:lstStyle/>
          <a:p>
            <a:r>
              <a:rPr lang="el-GR" sz="2400" b="1" i="1" u="sng" dirty="0">
                <a:solidFill>
                  <a:schemeClr val="accent1"/>
                </a:solidFill>
                <a:latin typeface="Arial" panose="020B0604020202020204" pitchFamily="34" charset="0"/>
                <a:cs typeface="Arial" panose="020B0604020202020204" pitchFamily="34" charset="0"/>
              </a:rPr>
              <a:t>Ντόνα Στρίκλαντ</a:t>
            </a:r>
            <a:endParaRPr lang="en-US" sz="2400" b="1" i="1" u="sng" dirty="0">
              <a:solidFill>
                <a:schemeClr val="accent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BE24F449-FDAE-49ED-AB6E-AB6C0B9231D9}"/>
              </a:ext>
            </a:extLst>
          </p:cNvPr>
          <p:cNvSpPr/>
          <p:nvPr/>
        </p:nvSpPr>
        <p:spPr>
          <a:xfrm>
            <a:off x="8842761" y="5889327"/>
            <a:ext cx="3280109" cy="367216"/>
          </a:xfrm>
          <a:prstGeom prst="rect">
            <a:avLst/>
          </a:prstGeom>
        </p:spPr>
        <p:txBody>
          <a:bodyPr wrap="square">
            <a:spAutoFit/>
          </a:bodyPr>
          <a:lstStyle/>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Πηγή: </a:t>
            </a:r>
            <a:r>
              <a:rPr lang="en-GB" dirty="0" err="1">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wikipedia</a:t>
            </a:r>
            <a:endParaRPr lang="en-US"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0DD476AB-3463-4462-837C-AAF7B00E4DD5}"/>
              </a:ext>
            </a:extLst>
          </p:cNvPr>
          <p:cNvPicPr>
            <a:picLocks noChangeAspect="1"/>
          </p:cNvPicPr>
          <p:nvPr/>
        </p:nvPicPr>
        <p:blipFill>
          <a:blip r:embed="rId2"/>
          <a:stretch>
            <a:fillRect/>
          </a:stretch>
        </p:blipFill>
        <p:spPr>
          <a:xfrm>
            <a:off x="632578" y="1851314"/>
            <a:ext cx="2857500" cy="2857500"/>
          </a:xfrm>
          <a:prstGeom prst="rect">
            <a:avLst/>
          </a:prstGeom>
        </p:spPr>
      </p:pic>
    </p:spTree>
    <p:extLst>
      <p:ext uri="{BB962C8B-B14F-4D97-AF65-F5344CB8AC3E}">
        <p14:creationId xmlns:p14="http://schemas.microsoft.com/office/powerpoint/2010/main" val="3761720002"/>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8235630-C2E2-4027-89C7-B387BA85EA29}"/>
              </a:ext>
            </a:extLst>
          </p:cNvPr>
          <p:cNvSpPr/>
          <p:nvPr/>
        </p:nvSpPr>
        <p:spPr>
          <a:xfrm>
            <a:off x="3776862" y="1273894"/>
            <a:ext cx="7782560" cy="3785652"/>
          </a:xfrm>
          <a:prstGeom prst="rect">
            <a:avLst/>
          </a:prstGeom>
        </p:spPr>
        <p:txBody>
          <a:bodyPr wrap="square">
            <a:spAutoFit/>
          </a:bodyPr>
          <a:lstStyle/>
          <a:p>
            <a:pPr marL="285750" indent="-28575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2400" dirty="0">
                <a:latin typeface="Arial" panose="020B0604020202020204" pitchFamily="34" charset="0"/>
                <a:cs typeface="Arial" panose="020B0604020202020204" pitchFamily="34" charset="0"/>
              </a:rPr>
              <a:t>Υπηρέτησε ως συνεργάτης, αντιπρόεδρος και πρόεδρος στην The Optical Society και σήμερα είναι πρόεδρος στην επιτροπή συμβούλων. </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2400" dirty="0">
                <a:latin typeface="Arial" panose="020B0604020202020204" pitchFamily="34" charset="0"/>
                <a:cs typeface="Arial" panose="020B0604020202020204" pitchFamily="34" charset="0"/>
              </a:rPr>
              <a:t>Το 2018, μπήκε στην λίστα του BBC με τις 100 Σημαντικότερες Γυναίκες του 21ου αιώνα.</a:t>
            </a:r>
          </a:p>
        </p:txBody>
      </p:sp>
      <p:sp>
        <p:nvSpPr>
          <p:cNvPr id="4" name="Rectangle 3">
            <a:extLst>
              <a:ext uri="{FF2B5EF4-FFF2-40B4-BE49-F238E27FC236}">
                <a16:creationId xmlns:a16="http://schemas.microsoft.com/office/drawing/2014/main" xmlns="" id="{4A42A7DB-AF8B-40A8-A736-2BCD2CA9FDE3}"/>
              </a:ext>
            </a:extLst>
          </p:cNvPr>
          <p:cNvSpPr/>
          <p:nvPr/>
        </p:nvSpPr>
        <p:spPr>
          <a:xfrm>
            <a:off x="5061152" y="1043062"/>
            <a:ext cx="2566215" cy="461665"/>
          </a:xfrm>
          <a:prstGeom prst="rect">
            <a:avLst/>
          </a:prstGeom>
        </p:spPr>
        <p:txBody>
          <a:bodyPr wrap="none">
            <a:spAutoFit/>
          </a:bodyPr>
          <a:lstStyle/>
          <a:p>
            <a:r>
              <a:rPr lang="el-GR" sz="2400" b="1" i="1" u="sng" dirty="0">
                <a:solidFill>
                  <a:schemeClr val="accent1"/>
                </a:solidFill>
                <a:latin typeface="Arial" panose="020B0604020202020204" pitchFamily="34" charset="0"/>
                <a:cs typeface="Arial" panose="020B0604020202020204" pitchFamily="34" charset="0"/>
              </a:rPr>
              <a:t>Ντόνα Στρίκλαντ</a:t>
            </a:r>
            <a:endParaRPr lang="en-US" sz="2400" b="1" i="1" u="sng" dirty="0">
              <a:solidFill>
                <a:schemeClr val="accent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BE24F449-FDAE-49ED-AB6E-AB6C0B9231D9}"/>
              </a:ext>
            </a:extLst>
          </p:cNvPr>
          <p:cNvSpPr/>
          <p:nvPr/>
        </p:nvSpPr>
        <p:spPr>
          <a:xfrm>
            <a:off x="8842761" y="5889327"/>
            <a:ext cx="3280109" cy="367216"/>
          </a:xfrm>
          <a:prstGeom prst="rect">
            <a:avLst/>
          </a:prstGeom>
        </p:spPr>
        <p:txBody>
          <a:bodyPr wrap="square">
            <a:spAutoFit/>
          </a:bodyPr>
          <a:lstStyle/>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Πηγή: </a:t>
            </a:r>
            <a:r>
              <a:rPr lang="en-GB" dirty="0" err="1">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wikipedia</a:t>
            </a:r>
            <a:endParaRPr lang="en-US"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0DD476AB-3463-4462-837C-AAF7B00E4DD5}"/>
              </a:ext>
            </a:extLst>
          </p:cNvPr>
          <p:cNvPicPr>
            <a:picLocks noChangeAspect="1"/>
          </p:cNvPicPr>
          <p:nvPr/>
        </p:nvPicPr>
        <p:blipFill>
          <a:blip r:embed="rId2"/>
          <a:stretch>
            <a:fillRect/>
          </a:stretch>
        </p:blipFill>
        <p:spPr>
          <a:xfrm>
            <a:off x="632578" y="1851314"/>
            <a:ext cx="2857500" cy="2857500"/>
          </a:xfrm>
          <a:prstGeom prst="rect">
            <a:avLst/>
          </a:prstGeom>
        </p:spPr>
      </p:pic>
    </p:spTree>
    <p:extLst>
      <p:ext uri="{BB962C8B-B14F-4D97-AF65-F5344CB8AC3E}">
        <p14:creationId xmlns:p14="http://schemas.microsoft.com/office/powerpoint/2010/main" val="1418499579"/>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6E1127E-9394-4AD9-8E6B-C9EEA89FD87B}"/>
              </a:ext>
            </a:extLst>
          </p:cNvPr>
          <p:cNvSpPr/>
          <p:nvPr/>
        </p:nvSpPr>
        <p:spPr>
          <a:xfrm>
            <a:off x="1891646" y="2638143"/>
            <a:ext cx="8408708" cy="1015663"/>
          </a:xfrm>
          <a:prstGeom prst="rect">
            <a:avLst/>
          </a:prstGeom>
        </p:spPr>
        <p:txBody>
          <a:bodyPr wrap="square">
            <a:spAutoFit/>
          </a:bodyPr>
          <a:lstStyle/>
          <a:p>
            <a:pPr algn="ctr"/>
            <a:r>
              <a:rPr lang="el-GR" sz="6000" dirty="0">
                <a:latin typeface="Arial" panose="020B0604020202020204" pitchFamily="34" charset="0"/>
                <a:cs typeface="Arial" panose="020B0604020202020204" pitchFamily="34" charset="0"/>
              </a:rPr>
              <a:t>ΕΥΧΑΡΙΣΤΟΥΜΕ</a:t>
            </a:r>
            <a:endParaRPr lang="en-US"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305820"/>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FB52B7E-5E4E-48DC-86C0-2B6FDB691BE4}"/>
              </a:ext>
            </a:extLst>
          </p:cNvPr>
          <p:cNvPicPr>
            <a:picLocks noChangeAspect="1"/>
          </p:cNvPicPr>
          <p:nvPr/>
        </p:nvPicPr>
        <p:blipFill>
          <a:blip r:embed="rId2"/>
          <a:stretch>
            <a:fillRect/>
          </a:stretch>
        </p:blipFill>
        <p:spPr>
          <a:xfrm>
            <a:off x="484563" y="1321624"/>
            <a:ext cx="2451690" cy="2869502"/>
          </a:xfrm>
          <a:prstGeom prst="rect">
            <a:avLst/>
          </a:prstGeom>
        </p:spPr>
      </p:pic>
      <p:pic>
        <p:nvPicPr>
          <p:cNvPr id="3" name="Picture 2">
            <a:extLst>
              <a:ext uri="{FF2B5EF4-FFF2-40B4-BE49-F238E27FC236}">
                <a16:creationId xmlns:a16="http://schemas.microsoft.com/office/drawing/2014/main" xmlns="" id="{D581C8C1-DC27-45D6-867E-57029D5F3F9E}"/>
              </a:ext>
            </a:extLst>
          </p:cNvPr>
          <p:cNvPicPr>
            <a:picLocks noChangeAspect="1"/>
          </p:cNvPicPr>
          <p:nvPr/>
        </p:nvPicPr>
        <p:blipFill>
          <a:blip r:embed="rId3"/>
          <a:stretch>
            <a:fillRect/>
          </a:stretch>
        </p:blipFill>
        <p:spPr>
          <a:xfrm>
            <a:off x="9773907" y="1450744"/>
            <a:ext cx="2136717" cy="3184609"/>
          </a:xfrm>
          <a:prstGeom prst="rect">
            <a:avLst/>
          </a:prstGeom>
        </p:spPr>
      </p:pic>
      <p:sp>
        <p:nvSpPr>
          <p:cNvPr id="4" name="Rectangle 3">
            <a:extLst>
              <a:ext uri="{FF2B5EF4-FFF2-40B4-BE49-F238E27FC236}">
                <a16:creationId xmlns:a16="http://schemas.microsoft.com/office/drawing/2014/main" xmlns="" id="{4B7BB0F0-3EEC-4BD4-A032-A89B9DACEEDE}"/>
              </a:ext>
            </a:extLst>
          </p:cNvPr>
          <p:cNvSpPr/>
          <p:nvPr/>
        </p:nvSpPr>
        <p:spPr>
          <a:xfrm>
            <a:off x="3139440" y="426639"/>
            <a:ext cx="6431280" cy="5181675"/>
          </a:xfrm>
          <a:prstGeom prst="rect">
            <a:avLst/>
          </a:prstGeom>
        </p:spPr>
        <p:txBody>
          <a:bodyPr wrap="square">
            <a:spAutoFit/>
          </a:bodyPr>
          <a:lstStyle/>
          <a:p>
            <a:pPr algn="ctr">
              <a:lnSpc>
                <a:spcPct val="107000"/>
              </a:lnSpc>
              <a:spcAft>
                <a:spcPts val="800"/>
              </a:spcAft>
            </a:pPr>
            <a:r>
              <a:rPr lang="el-GR" sz="2400" b="1" i="1" u="sng" dirty="0">
                <a:solidFill>
                  <a:srgbClr val="C00000"/>
                </a:solidFill>
                <a:latin typeface="Arial" panose="020B0604020202020204" pitchFamily="34" charset="0"/>
                <a:ea typeface="Times New Roman" panose="02020603050405020304" pitchFamily="18" charset="0"/>
                <a:cs typeface="Arial" panose="020B0604020202020204" pitchFamily="34" charset="0"/>
              </a:rPr>
              <a:t>Αγλαονίκη</a:t>
            </a:r>
          </a:p>
          <a:p>
            <a:endParaRPr lang="el-GR" sz="20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Αναφέρεται ότι ήταν διάσημη για την ικανότητά της να προβλέπει τις </a:t>
            </a:r>
            <a:r>
              <a:rPr lang="el-GR" sz="2400" u="sng" dirty="0">
                <a:latin typeface="Arial" panose="020B0604020202020204" pitchFamily="34" charset="0"/>
                <a:ea typeface="Calibri" panose="020F0502020204030204" pitchFamily="34" charset="0"/>
                <a:cs typeface="Arial" panose="020B0604020202020204" pitchFamily="34" charset="0"/>
              </a:rPr>
              <a:t>εκλείψεις Ηλίου</a:t>
            </a:r>
            <a:r>
              <a:rPr lang="el-GR" sz="2400" dirty="0">
                <a:latin typeface="Arial" panose="020B0604020202020204" pitchFamily="34" charset="0"/>
                <a:ea typeface="Calibri" panose="020F0502020204030204" pitchFamily="34" charset="0"/>
                <a:cs typeface="Arial" panose="020B0604020202020204" pitchFamily="34" charset="0"/>
              </a:rPr>
              <a:t> με ακρίβεια </a:t>
            </a:r>
            <a:r>
              <a:rPr lang="el-GR" sz="2400" u="sng" dirty="0">
                <a:latin typeface="Arial" panose="020B0604020202020204" pitchFamily="34" charset="0"/>
                <a:ea typeface="Calibri" panose="020F0502020204030204" pitchFamily="34" charset="0"/>
                <a:cs typeface="Arial" panose="020B0604020202020204" pitchFamily="34" charset="0"/>
              </a:rPr>
              <a:t>ώρας</a:t>
            </a:r>
            <a:r>
              <a:rPr lang="el-GR" sz="2400" dirty="0">
                <a:latin typeface="Arial" panose="020B0604020202020204" pitchFamily="34" charset="0"/>
                <a:ea typeface="Calibri" panose="020F0502020204030204" pitchFamily="34" charset="0"/>
                <a:cs typeface="Arial" panose="020B0604020202020204" pitchFamily="34" charset="0"/>
              </a:rPr>
              <a:t>, κάτι παρόμοιο δηλαδή με τον περίπου σύγχρονό της </a:t>
            </a:r>
            <a:r>
              <a:rPr lang="el-GR" sz="2400" u="sng" dirty="0">
                <a:latin typeface="Arial" panose="020B0604020202020204" pitchFamily="34" charset="0"/>
                <a:ea typeface="Calibri" panose="020F0502020204030204" pitchFamily="34" charset="0"/>
                <a:cs typeface="Arial" panose="020B0604020202020204" pitchFamily="34" charset="0"/>
              </a:rPr>
              <a:t>Θαλή</a:t>
            </a:r>
            <a:r>
              <a:rPr lang="el-GR" sz="2400" dirty="0">
                <a:latin typeface="Arial" panose="020B0604020202020204" pitchFamily="34" charset="0"/>
                <a:ea typeface="Calibri" panose="020F0502020204030204" pitchFamily="34" charset="0"/>
                <a:cs typeface="Arial" panose="020B0604020202020204" pitchFamily="34" charset="0"/>
              </a:rPr>
              <a:t>, πράγμα που προδίνει μια παραπέρα γνώση στη </a:t>
            </a:r>
            <a:r>
              <a:rPr lang="el-GR" sz="2400" u="sng" dirty="0">
                <a:latin typeface="Arial" panose="020B0604020202020204" pitchFamily="34" charset="0"/>
                <a:ea typeface="Calibri" panose="020F0502020204030204" pitchFamily="34" charset="0"/>
                <a:cs typeface="Arial" panose="020B0604020202020204" pitchFamily="34" charset="0"/>
              </a:rPr>
              <a:t>μαθηματική αστρονομία</a:t>
            </a:r>
            <a:r>
              <a:rPr lang="el-GR" sz="2400" dirty="0">
                <a:latin typeface="Arial" panose="020B0604020202020204" pitchFamily="34" charset="0"/>
                <a:ea typeface="Calibri" panose="020F0502020204030204" pitchFamily="34" charset="0"/>
                <a:cs typeface="Arial" panose="020B0604020202020204" pitchFamily="34" charset="0"/>
              </a:rPr>
              <a:t> σε σχέση με τους </a:t>
            </a:r>
            <a:r>
              <a:rPr lang="el-GR" sz="2400" u="sng" dirty="0">
                <a:latin typeface="Arial" panose="020B0604020202020204" pitchFamily="34" charset="0"/>
                <a:ea typeface="Calibri" panose="020F0502020204030204" pitchFamily="34" charset="0"/>
                <a:cs typeface="Arial" panose="020B0604020202020204" pitchFamily="34" charset="0"/>
              </a:rPr>
              <a:t>Βαβυλώνιους</a:t>
            </a:r>
            <a:r>
              <a:rPr lang="el-GR" sz="2400" dirty="0">
                <a:latin typeface="Arial" panose="020B0604020202020204" pitchFamily="34" charset="0"/>
                <a:ea typeface="Calibri" panose="020F0502020204030204" pitchFamily="34" charset="0"/>
                <a:cs typeface="Arial" panose="020B0604020202020204" pitchFamily="34" charset="0"/>
              </a:rPr>
              <a:t> αστρονόμους.</a:t>
            </a:r>
          </a:p>
          <a:p>
            <a:pPr marL="342900" indent="-342900">
              <a:lnSpc>
                <a:spcPct val="107000"/>
              </a:lnSpc>
              <a:spcAft>
                <a:spcPts val="800"/>
              </a:spcAft>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Υπάρχει και η άποψη ότι ήταν </a:t>
            </a:r>
            <a:r>
              <a:rPr lang="el-GR" sz="2400" u="sng" dirty="0">
                <a:latin typeface="Arial" panose="020B0604020202020204" pitchFamily="34" charset="0"/>
                <a:ea typeface="Calibri" panose="020F0502020204030204" pitchFamily="34" charset="0"/>
                <a:cs typeface="Arial" panose="020B0604020202020204" pitchFamily="34" charset="0"/>
              </a:rPr>
              <a:t>μάντιδα</a:t>
            </a:r>
            <a:r>
              <a:rPr lang="el-GR" sz="2400" dirty="0">
                <a:latin typeface="Arial" panose="020B0604020202020204" pitchFamily="34" charset="0"/>
                <a:ea typeface="Calibri" panose="020F0502020204030204" pitchFamily="34" charset="0"/>
                <a:cs typeface="Arial" panose="020B0604020202020204" pitchFamily="34" charset="0"/>
              </a:rPr>
              <a:t> και </a:t>
            </a:r>
            <a:r>
              <a:rPr lang="el-GR" sz="2400" u="sng" dirty="0">
                <a:latin typeface="Arial" panose="020B0604020202020204" pitchFamily="34" charset="0"/>
                <a:ea typeface="Calibri" panose="020F0502020204030204" pitchFamily="34" charset="0"/>
                <a:cs typeface="Arial" panose="020B0604020202020204" pitchFamily="34" charset="0"/>
              </a:rPr>
              <a:t>αστρολόγος</a:t>
            </a:r>
            <a:r>
              <a:rPr lang="el-GR" sz="2400" dirty="0">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629A2FD5-AD7F-4950-9292-CEF076B0B326}"/>
              </a:ext>
            </a:extLst>
          </p:cNvPr>
          <p:cNvSpPr/>
          <p:nvPr/>
        </p:nvSpPr>
        <p:spPr>
          <a:xfrm>
            <a:off x="7721600" y="6000359"/>
            <a:ext cx="4612640" cy="787652"/>
          </a:xfrm>
          <a:prstGeom prst="rect">
            <a:avLst/>
          </a:prstGeom>
        </p:spPr>
        <p:txBody>
          <a:bodyPr wrap="square">
            <a:spAutoFit/>
          </a:bodyPr>
          <a:lstStyle/>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Επιμέλεια: Μαρκοπούλου Μαριλένα (Γ2)</a:t>
            </a:r>
            <a:endParaRPr lang="en-US"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Πηγή: </a:t>
            </a:r>
            <a:r>
              <a:rPr lang="en-GB"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Wikipedia</a:t>
            </a:r>
            <a:endParaRPr lang="en-US"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9594156"/>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B7BB0F0-3EEC-4BD4-A032-A89B9DACEEDE}"/>
              </a:ext>
            </a:extLst>
          </p:cNvPr>
          <p:cNvSpPr/>
          <p:nvPr/>
        </p:nvSpPr>
        <p:spPr>
          <a:xfrm>
            <a:off x="4831450" y="669078"/>
            <a:ext cx="6578229" cy="5519844"/>
          </a:xfrm>
          <a:prstGeom prst="rect">
            <a:avLst/>
          </a:prstGeom>
        </p:spPr>
        <p:txBody>
          <a:bodyPr wrap="square">
            <a:spAutoFit/>
          </a:bodyPr>
          <a:lstStyle/>
          <a:p>
            <a:pPr algn="ctr">
              <a:lnSpc>
                <a:spcPct val="107000"/>
              </a:lnSpc>
              <a:spcAft>
                <a:spcPts val="800"/>
              </a:spcAft>
            </a:pPr>
            <a:r>
              <a:rPr lang="el-GR" sz="2400" b="1" i="1" u="sng" dirty="0">
                <a:solidFill>
                  <a:srgbClr val="C00000"/>
                </a:solidFill>
                <a:latin typeface="Arial" panose="020B0604020202020204" pitchFamily="34" charset="0"/>
                <a:ea typeface="Times New Roman" panose="02020603050405020304" pitchFamily="18" charset="0"/>
                <a:cs typeface="Arial" panose="020B0604020202020204" pitchFamily="34" charset="0"/>
              </a:rPr>
              <a:t>Θεανώ η Θουρία</a:t>
            </a:r>
          </a:p>
          <a:p>
            <a:pPr algn="ctr">
              <a:lnSpc>
                <a:spcPct val="107000"/>
              </a:lnSpc>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αρχαία Ελληνίδα μαθηματικός και αστρονόμος, σύζυγος του Πυθαγόρα.</a:t>
            </a:r>
          </a:p>
          <a:p>
            <a:pPr marL="34290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Καταγόταν από τους Θούριους της Κάτω Ιταλίας και άκμασε περί τον 6ο αιώνα π.Χ.</a:t>
            </a:r>
          </a:p>
          <a:p>
            <a:pPr marL="34290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Είναι μία από τους λεγόμενους Πυθαγόρειους φιλοσόφους και θεωρείται η διασημότερη γυναίκα αστρονόμος και κοσμολόγος της αρχαιότητας.</a:t>
            </a:r>
          </a:p>
          <a:p>
            <a:pPr marL="34290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629A2FD5-AD7F-4950-9292-CEF076B0B326}"/>
              </a:ext>
            </a:extLst>
          </p:cNvPr>
          <p:cNvSpPr/>
          <p:nvPr/>
        </p:nvSpPr>
        <p:spPr>
          <a:xfrm>
            <a:off x="8341360" y="6028439"/>
            <a:ext cx="4612640" cy="787652"/>
          </a:xfrm>
          <a:prstGeom prst="rect">
            <a:avLst/>
          </a:prstGeom>
        </p:spPr>
        <p:txBody>
          <a:bodyPr wrap="square">
            <a:spAutoFit/>
          </a:bodyPr>
          <a:lstStyle/>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Επιμέλεια: Νίκα Σοφία (Γ3)</a:t>
            </a:r>
            <a:endParaRPr lang="en-US"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Πηγή: </a:t>
            </a:r>
            <a:r>
              <a:rPr lang="en-GB"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Wikipedia</a:t>
            </a:r>
            <a:endParaRPr lang="en-US"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23D702F8-F9E5-4051-9DA3-A090E4B700C8}"/>
              </a:ext>
            </a:extLst>
          </p:cNvPr>
          <p:cNvPicPr>
            <a:picLocks noChangeAspect="1"/>
          </p:cNvPicPr>
          <p:nvPr/>
        </p:nvPicPr>
        <p:blipFill>
          <a:blip r:embed="rId2"/>
          <a:stretch>
            <a:fillRect/>
          </a:stretch>
        </p:blipFill>
        <p:spPr>
          <a:xfrm>
            <a:off x="101600" y="1537096"/>
            <a:ext cx="4502292" cy="2994264"/>
          </a:xfrm>
          <a:prstGeom prst="rect">
            <a:avLst/>
          </a:prstGeom>
        </p:spPr>
      </p:pic>
    </p:spTree>
    <p:extLst>
      <p:ext uri="{BB962C8B-B14F-4D97-AF65-F5344CB8AC3E}">
        <p14:creationId xmlns:p14="http://schemas.microsoft.com/office/powerpoint/2010/main" val="2273461802"/>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B7BB0F0-3EEC-4BD4-A032-A89B9DACEEDE}"/>
              </a:ext>
            </a:extLst>
          </p:cNvPr>
          <p:cNvSpPr/>
          <p:nvPr/>
        </p:nvSpPr>
        <p:spPr>
          <a:xfrm>
            <a:off x="4878584" y="279246"/>
            <a:ext cx="6578229" cy="4781181"/>
          </a:xfrm>
          <a:prstGeom prst="rect">
            <a:avLst/>
          </a:prstGeom>
        </p:spPr>
        <p:txBody>
          <a:bodyPr wrap="square">
            <a:spAutoFit/>
          </a:bodyPr>
          <a:lstStyle/>
          <a:p>
            <a:pPr algn="ctr">
              <a:lnSpc>
                <a:spcPct val="107000"/>
              </a:lnSpc>
              <a:spcAft>
                <a:spcPts val="800"/>
              </a:spcAft>
            </a:pPr>
            <a:r>
              <a:rPr lang="el-GR" sz="2400" b="1" i="1" u="sng" dirty="0">
                <a:solidFill>
                  <a:srgbClr val="C00000"/>
                </a:solidFill>
                <a:latin typeface="Arial" panose="020B0604020202020204" pitchFamily="34" charset="0"/>
                <a:ea typeface="Times New Roman" panose="02020603050405020304" pitchFamily="18" charset="0"/>
                <a:cs typeface="Arial" panose="020B0604020202020204" pitchFamily="34" charset="0"/>
              </a:rPr>
              <a:t>Θεανώ η Θουρία</a:t>
            </a:r>
          </a:p>
          <a:p>
            <a:pPr algn="ctr">
              <a:lnSpc>
                <a:spcPct val="107000"/>
              </a:lnSpc>
              <a:spcAft>
                <a:spcPts val="800"/>
              </a:spcAft>
            </a:pP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a:p>
            <a:r>
              <a:rPr lang="el-GR" sz="2400" dirty="0">
                <a:latin typeface="Arial" panose="020B0604020202020204" pitchFamily="34" charset="0"/>
                <a:ea typeface="Calibri" panose="020F0502020204030204" pitchFamily="34" charset="0"/>
                <a:cs typeface="Arial" panose="020B0604020202020204" pitchFamily="34" charset="0"/>
              </a:rPr>
              <a:t>Λέγεται ότι διατύπωσε </a:t>
            </a:r>
          </a:p>
          <a:p>
            <a:endParaRPr lang="el-GR"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την θεωρία της "Χρυσής Τομής" (του αριθμού “φ”) που χρησιμοποιούνταν στην αρχιτεκτονική από τους αρχαίους Έλληνες αλλά και τους αρχαίους Αιγυπτίους </a:t>
            </a:r>
          </a:p>
          <a:p>
            <a:pPr marL="34290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καθώς και την θεωρία της "Αρμονίας των Σφαιρών".</a:t>
            </a:r>
          </a:p>
        </p:txBody>
      </p:sp>
      <p:sp>
        <p:nvSpPr>
          <p:cNvPr id="6" name="Rectangle 5">
            <a:extLst>
              <a:ext uri="{FF2B5EF4-FFF2-40B4-BE49-F238E27FC236}">
                <a16:creationId xmlns:a16="http://schemas.microsoft.com/office/drawing/2014/main" xmlns="" id="{629A2FD5-AD7F-4950-9292-CEF076B0B326}"/>
              </a:ext>
            </a:extLst>
          </p:cNvPr>
          <p:cNvSpPr/>
          <p:nvPr/>
        </p:nvSpPr>
        <p:spPr>
          <a:xfrm>
            <a:off x="8341360" y="6028439"/>
            <a:ext cx="4612640" cy="787652"/>
          </a:xfrm>
          <a:prstGeom prst="rect">
            <a:avLst/>
          </a:prstGeom>
        </p:spPr>
        <p:txBody>
          <a:bodyPr wrap="square">
            <a:spAutoFit/>
          </a:bodyPr>
          <a:lstStyle/>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Επιμέλεια: Νίκα Σοφία (Γ3)</a:t>
            </a:r>
            <a:endParaRPr lang="en-US"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Πηγή: </a:t>
            </a:r>
            <a:r>
              <a:rPr lang="en-GB"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Wikipedia</a:t>
            </a:r>
            <a:endParaRPr lang="en-US"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23D702F8-F9E5-4051-9DA3-A090E4B700C8}"/>
              </a:ext>
            </a:extLst>
          </p:cNvPr>
          <p:cNvPicPr>
            <a:picLocks noChangeAspect="1"/>
          </p:cNvPicPr>
          <p:nvPr/>
        </p:nvPicPr>
        <p:blipFill>
          <a:blip r:embed="rId2"/>
          <a:stretch>
            <a:fillRect/>
          </a:stretch>
        </p:blipFill>
        <p:spPr>
          <a:xfrm>
            <a:off x="101600" y="1537096"/>
            <a:ext cx="4502292" cy="2994264"/>
          </a:xfrm>
          <a:prstGeom prst="rect">
            <a:avLst/>
          </a:prstGeom>
        </p:spPr>
      </p:pic>
    </p:spTree>
    <p:extLst>
      <p:ext uri="{BB962C8B-B14F-4D97-AF65-F5344CB8AC3E}">
        <p14:creationId xmlns:p14="http://schemas.microsoft.com/office/powerpoint/2010/main" val="3252862986"/>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E13CCBB-1717-45A6-BE2B-27CFDC50A133}"/>
              </a:ext>
            </a:extLst>
          </p:cNvPr>
          <p:cNvPicPr>
            <a:picLocks noChangeAspect="1"/>
          </p:cNvPicPr>
          <p:nvPr/>
        </p:nvPicPr>
        <p:blipFill>
          <a:blip r:embed="rId2"/>
          <a:stretch>
            <a:fillRect/>
          </a:stretch>
        </p:blipFill>
        <p:spPr>
          <a:xfrm>
            <a:off x="390427" y="911428"/>
            <a:ext cx="3439893" cy="5035143"/>
          </a:xfrm>
          <a:prstGeom prst="rect">
            <a:avLst/>
          </a:prstGeom>
        </p:spPr>
      </p:pic>
      <p:sp>
        <p:nvSpPr>
          <p:cNvPr id="3" name="Rectangle 2">
            <a:extLst>
              <a:ext uri="{FF2B5EF4-FFF2-40B4-BE49-F238E27FC236}">
                <a16:creationId xmlns:a16="http://schemas.microsoft.com/office/drawing/2014/main" xmlns="" id="{2FBB974B-ABC4-48A2-AF15-AEAA2E7B6402}"/>
              </a:ext>
            </a:extLst>
          </p:cNvPr>
          <p:cNvSpPr/>
          <p:nvPr/>
        </p:nvSpPr>
        <p:spPr>
          <a:xfrm>
            <a:off x="3876773" y="507804"/>
            <a:ext cx="7924800" cy="4781181"/>
          </a:xfrm>
          <a:prstGeom prst="rect">
            <a:avLst/>
          </a:prstGeom>
        </p:spPr>
        <p:txBody>
          <a:bodyPr wrap="square">
            <a:spAutoFit/>
          </a:bodyPr>
          <a:lstStyle/>
          <a:p>
            <a:pPr lvl="0" algn="ctr">
              <a:lnSpc>
                <a:spcPct val="107000"/>
              </a:lnSpc>
              <a:spcAft>
                <a:spcPts val="800"/>
              </a:spcAft>
            </a:pPr>
            <a:r>
              <a:rPr lang="el-GR" sz="2400" b="1" i="1" u="sng" dirty="0">
                <a:solidFill>
                  <a:srgbClr val="C00000"/>
                </a:solidFill>
                <a:latin typeface="Arial" panose="020B0604020202020204" pitchFamily="34" charset="0"/>
                <a:ea typeface="Times New Roman" panose="02020603050405020304" pitchFamily="18" charset="0"/>
                <a:cs typeface="Arial" panose="020B0604020202020204" pitchFamily="34" charset="0"/>
              </a:rPr>
              <a:t>Υπατία</a:t>
            </a:r>
          </a:p>
          <a:p>
            <a:pPr lvl="0" algn="ctr">
              <a:lnSpc>
                <a:spcPct val="107000"/>
              </a:lnSpc>
              <a:spcAft>
                <a:spcPts val="800"/>
              </a:spcAft>
            </a:pPr>
            <a:endParaRPr lang="en-US" sz="2400" dirty="0">
              <a:solidFill>
                <a:prstClr val="white"/>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l-GR" sz="2400" dirty="0">
                <a:latin typeface="Arial" panose="020B0604020202020204" pitchFamily="34" charset="0"/>
              </a:rPr>
              <a:t>Η </a:t>
            </a:r>
            <a:r>
              <a:rPr lang="el-GR" sz="2400" b="1" dirty="0">
                <a:latin typeface="Arial" panose="020B0604020202020204" pitchFamily="34" charset="0"/>
              </a:rPr>
              <a:t>Υπατία</a:t>
            </a:r>
            <a:r>
              <a:rPr lang="el-GR" sz="2400" dirty="0">
                <a:latin typeface="Arial" panose="020B0604020202020204" pitchFamily="34" charset="0"/>
              </a:rPr>
              <a:t> ήταν Ελληνίδα νεοπλατωνική φιλόσοφος, αστρονόμος και μαθηματικός</a:t>
            </a:r>
            <a:r>
              <a:rPr lang="en-US" sz="2400" dirty="0">
                <a:latin typeface="Arial" panose="020B0604020202020204" pitchFamily="34" charset="0"/>
              </a:rPr>
              <a:t>.</a:t>
            </a:r>
            <a:r>
              <a:rPr lang="el-GR" sz="2400" dirty="0">
                <a:latin typeface="Arial" panose="020B0604020202020204" pitchFamily="34" charset="0"/>
              </a:rPr>
              <a:t> </a:t>
            </a:r>
          </a:p>
          <a:p>
            <a:pPr marL="342900" lvl="0" indent="-342900">
              <a:buFont typeface="Arial" panose="020B0604020202020204" pitchFamily="34" charset="0"/>
              <a:buChar char="•"/>
            </a:pPr>
            <a:endParaRPr lang="el-GR" sz="2400" dirty="0">
              <a:latin typeface="Arial" panose="020B0604020202020204" pitchFamily="34" charset="0"/>
            </a:endParaRPr>
          </a:p>
          <a:p>
            <a:pPr marL="342900" lvl="0" indent="-342900">
              <a:buFont typeface="Arial" panose="020B0604020202020204" pitchFamily="34" charset="0"/>
              <a:buChar char="•"/>
            </a:pPr>
            <a:r>
              <a:rPr lang="el-GR" sz="2400" dirty="0">
                <a:latin typeface="Arial" panose="020B0604020202020204" pitchFamily="34" charset="0"/>
              </a:rPr>
              <a:t>διευθύντρια της νεοπλατωνικής σχολής στην Αλεξάνδρεια.</a:t>
            </a:r>
          </a:p>
          <a:p>
            <a:pPr marL="342900" lvl="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l-GR" sz="2400" dirty="0">
                <a:latin typeface="Arial" panose="020B0604020202020204" pitchFamily="34" charset="0"/>
              </a:rPr>
              <a:t>γεννήθηκε στην Αλεξάνδρεια το 370 μ.Χ και δολοφονήθηκε από όχλο φανατικών Χριστιανών τον Μάρτιο του 415 στην Αλεξάνδρεια.</a:t>
            </a:r>
          </a:p>
          <a:p>
            <a:pPr marL="342900" lvl="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EDAE29E3-CE57-490B-B6BC-C364CE0EC39C}"/>
              </a:ext>
            </a:extLst>
          </p:cNvPr>
          <p:cNvSpPr/>
          <p:nvPr/>
        </p:nvSpPr>
        <p:spPr>
          <a:xfrm>
            <a:off x="7721600" y="6000359"/>
            <a:ext cx="4612640" cy="787652"/>
          </a:xfrm>
          <a:prstGeom prst="rect">
            <a:avLst/>
          </a:prstGeom>
        </p:spPr>
        <p:txBody>
          <a:bodyPr wrap="square">
            <a:spAutoFit/>
          </a:bodyPr>
          <a:lstStyle/>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Επιμέλεια: Σαρρή Αγγελική (Β3)</a:t>
            </a:r>
            <a:endParaRPr lang="en-US"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Πηγή: </a:t>
            </a:r>
            <a:r>
              <a:rPr lang="en-GB"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Wikipedia</a:t>
            </a:r>
            <a:endParaRPr lang="en-US"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9192326"/>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E13CCBB-1717-45A6-BE2B-27CFDC50A133}"/>
              </a:ext>
            </a:extLst>
          </p:cNvPr>
          <p:cNvPicPr>
            <a:picLocks noChangeAspect="1"/>
          </p:cNvPicPr>
          <p:nvPr/>
        </p:nvPicPr>
        <p:blipFill>
          <a:blip r:embed="rId2"/>
          <a:stretch>
            <a:fillRect/>
          </a:stretch>
        </p:blipFill>
        <p:spPr>
          <a:xfrm>
            <a:off x="390427" y="911428"/>
            <a:ext cx="3439893" cy="5035143"/>
          </a:xfrm>
          <a:prstGeom prst="rect">
            <a:avLst/>
          </a:prstGeom>
        </p:spPr>
      </p:pic>
      <p:sp>
        <p:nvSpPr>
          <p:cNvPr id="3" name="Rectangle 2">
            <a:extLst>
              <a:ext uri="{FF2B5EF4-FFF2-40B4-BE49-F238E27FC236}">
                <a16:creationId xmlns:a16="http://schemas.microsoft.com/office/drawing/2014/main" xmlns="" id="{2FBB974B-ABC4-48A2-AF15-AEAA2E7B6402}"/>
              </a:ext>
            </a:extLst>
          </p:cNvPr>
          <p:cNvSpPr/>
          <p:nvPr/>
        </p:nvSpPr>
        <p:spPr>
          <a:xfrm>
            <a:off x="3942761" y="911428"/>
            <a:ext cx="7924800" cy="3544753"/>
          </a:xfrm>
          <a:prstGeom prst="rect">
            <a:avLst/>
          </a:prstGeom>
        </p:spPr>
        <p:txBody>
          <a:bodyPr wrap="square">
            <a:spAutoFit/>
          </a:bodyPr>
          <a:lstStyle/>
          <a:p>
            <a:pPr lvl="0" algn="ctr">
              <a:lnSpc>
                <a:spcPct val="107000"/>
              </a:lnSpc>
              <a:spcAft>
                <a:spcPts val="800"/>
              </a:spcAft>
            </a:pPr>
            <a:r>
              <a:rPr lang="el-GR" sz="2400" b="1" i="1" u="sng" dirty="0">
                <a:solidFill>
                  <a:srgbClr val="C00000"/>
                </a:solidFill>
                <a:latin typeface="Arial" panose="020B0604020202020204" pitchFamily="34" charset="0"/>
                <a:ea typeface="Times New Roman" panose="02020603050405020304" pitchFamily="18" charset="0"/>
                <a:cs typeface="Arial" panose="020B0604020202020204" pitchFamily="34" charset="0"/>
              </a:rPr>
              <a:t>Υπατία</a:t>
            </a:r>
          </a:p>
          <a:p>
            <a:pPr marL="342900" lvl="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Δίδαξε φιλοσοφία και αστρονομία στην Αλεξάνδρεια.</a:t>
            </a:r>
          </a:p>
          <a:p>
            <a:pPr marL="342900" lvl="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Παρότι η ίδια η Υπατία υπήρξε πολυγραφότατη, κανένα από τα έργα της δεν σώζεται και έχουμε μόνο αναφορές για αυτά.</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EDAE29E3-CE57-490B-B6BC-C364CE0EC39C}"/>
              </a:ext>
            </a:extLst>
          </p:cNvPr>
          <p:cNvSpPr/>
          <p:nvPr/>
        </p:nvSpPr>
        <p:spPr>
          <a:xfrm>
            <a:off x="7721600" y="6000359"/>
            <a:ext cx="4612640" cy="787652"/>
          </a:xfrm>
          <a:prstGeom prst="rect">
            <a:avLst/>
          </a:prstGeom>
        </p:spPr>
        <p:txBody>
          <a:bodyPr wrap="square">
            <a:spAutoFit/>
          </a:bodyPr>
          <a:lstStyle/>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Επιμέλεια: Σαρρή Αγγελική (Β3)</a:t>
            </a:r>
            <a:endParaRPr lang="en-US"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Πηγή: </a:t>
            </a:r>
            <a:r>
              <a:rPr lang="en-GB"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Wikipedia</a:t>
            </a:r>
            <a:endParaRPr lang="en-US"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20774"/>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FBB974B-ABC4-48A2-AF15-AEAA2E7B6402}"/>
              </a:ext>
            </a:extLst>
          </p:cNvPr>
          <p:cNvSpPr/>
          <p:nvPr/>
        </p:nvSpPr>
        <p:spPr>
          <a:xfrm>
            <a:off x="3782087" y="629874"/>
            <a:ext cx="7924800" cy="5088957"/>
          </a:xfrm>
          <a:prstGeom prst="rect">
            <a:avLst/>
          </a:prstGeom>
        </p:spPr>
        <p:txBody>
          <a:bodyPr wrap="square">
            <a:spAutoFit/>
          </a:bodyPr>
          <a:lstStyle/>
          <a:p>
            <a:pPr lvl="0" algn="ctr">
              <a:lnSpc>
                <a:spcPct val="107000"/>
              </a:lnSpc>
              <a:spcAft>
                <a:spcPts val="800"/>
              </a:spcAft>
            </a:pPr>
            <a:r>
              <a:rPr lang="el-GR" sz="2400" b="1" i="1" u="sng" dirty="0">
                <a:solidFill>
                  <a:srgbClr val="C00000"/>
                </a:solidFill>
                <a:latin typeface="Arial" panose="020B0604020202020204" pitchFamily="34" charset="0"/>
                <a:ea typeface="Times New Roman" panose="02020603050405020304" pitchFamily="18" charset="0"/>
                <a:cs typeface="Arial" panose="020B0604020202020204" pitchFamily="34" charset="0"/>
              </a:rPr>
              <a:t>Έιντα Λάβλεϊς</a:t>
            </a:r>
            <a:endParaRPr lang="el-GR" sz="2400" dirty="0">
              <a:solidFill>
                <a:prstClr val="white"/>
              </a:solidFill>
              <a:latin typeface="Arial" panose="020B0604020202020204" pitchFamily="34" charset="0"/>
              <a:ea typeface="Calibri" panose="020F0502020204030204" pitchFamily="34" charset="0"/>
              <a:cs typeface="Arial" panose="020B0604020202020204" pitchFamily="34" charset="0"/>
            </a:endParaRPr>
          </a:p>
          <a:p>
            <a:pPr lvl="0" algn="ctr">
              <a:lnSpc>
                <a:spcPct val="107000"/>
              </a:lnSpc>
              <a:spcAft>
                <a:spcPts val="800"/>
              </a:spcAft>
            </a:pPr>
            <a:endParaRPr lang="en-US" sz="2400" dirty="0">
              <a:solidFill>
                <a:prstClr val="white"/>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l-GR" sz="2400" dirty="0">
                <a:latin typeface="Arial" panose="020B0604020202020204" pitchFamily="34" charset="0"/>
              </a:rPr>
              <a:t>ήταν κόρη του Λόρδου Μπάιρον</a:t>
            </a:r>
          </a:p>
          <a:p>
            <a:pPr marL="342900" lvl="0" indent="-342900">
              <a:buFont typeface="Arial" panose="020B0604020202020204" pitchFamily="34" charset="0"/>
              <a:buChar char="•"/>
            </a:pPr>
            <a:endParaRPr lang="el-GR" sz="2400" dirty="0">
              <a:latin typeface="Arial" panose="020B0604020202020204" pitchFamily="34" charset="0"/>
            </a:endParaRPr>
          </a:p>
          <a:p>
            <a:pPr marL="342900" lvl="0" indent="-342900">
              <a:buFont typeface="Arial" panose="020B0604020202020204" pitchFamily="34" charset="0"/>
              <a:buChar char="•"/>
            </a:pPr>
            <a:r>
              <a:rPr lang="el-GR" sz="2400" dirty="0">
                <a:latin typeface="Arial" panose="020B0604020202020204" pitchFamily="34" charset="0"/>
              </a:rPr>
              <a:t>είναι γνωστή για το έργο που άφησε σχετικά με την Αναλυτική Μηχανή του Τσαρλς Μπάμπατζ.</a:t>
            </a:r>
          </a:p>
          <a:p>
            <a:pPr marL="342900" lvl="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Το 1843 δημοσιεύει άρθρο στο οποίο προβλέπει ότι μια παρόμοια μηχανή σαν του Μπαμπατζ στο εγγύς μέλλον θα μπορεί όχι μόνο να επιλύει μαθηματικά προβλήματα, αλλά και να συνθέτει πολύπλοκη μουσική και να παράγει γραφικά.</a:t>
            </a:r>
          </a:p>
          <a:p>
            <a:pPr marL="342900" lvl="0" indent="-342900">
              <a:buFont typeface="Arial" panose="020B0604020202020204" pitchFamily="34" charset="0"/>
              <a:buChar char="•"/>
            </a:pPr>
            <a:endParaRPr lang="el-GR" sz="2000" dirty="0">
              <a:latin typeface="Arial" panose="020B060402020202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EDAE29E3-CE57-490B-B6BC-C364CE0EC39C}"/>
              </a:ext>
            </a:extLst>
          </p:cNvPr>
          <p:cNvSpPr/>
          <p:nvPr/>
        </p:nvSpPr>
        <p:spPr>
          <a:xfrm>
            <a:off x="566655" y="5740387"/>
            <a:ext cx="4612640" cy="787652"/>
          </a:xfrm>
          <a:prstGeom prst="rect">
            <a:avLst/>
          </a:prstGeom>
        </p:spPr>
        <p:txBody>
          <a:bodyPr wrap="square">
            <a:spAutoFit/>
          </a:bodyPr>
          <a:lstStyle/>
          <a:p>
            <a:pPr>
              <a:lnSpc>
                <a:spcPct val="107000"/>
              </a:lnSpc>
              <a:spcAft>
                <a:spcPts val="800"/>
              </a:spcAft>
            </a:pPr>
            <a:r>
              <a:rPr lang="el-GR" dirty="0" smtClean="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Επιμέλεια: Δεμπεγιώτη Σταυρούλα (Γ1)</a:t>
            </a:r>
            <a:endParaRPr lang="en-US"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Πηγή: </a:t>
            </a:r>
            <a:r>
              <a:rPr lang="en-GB" dirty="0">
                <a:solidFill>
                  <a:schemeClr val="bg2">
                    <a:lumMod val="60000"/>
                    <a:lumOff val="40000"/>
                  </a:schemeClr>
                </a:solidFill>
                <a:latin typeface="Arial" panose="020B0604020202020204" pitchFamily="34" charset="0"/>
                <a:ea typeface="Calibri" panose="020F0502020204030204" pitchFamily="34" charset="0"/>
                <a:cs typeface="Arial" panose="020B0604020202020204" pitchFamily="34" charset="0"/>
              </a:rPr>
              <a:t>Wikipedia</a:t>
            </a:r>
            <a:endParaRPr lang="en-US"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6587CB6C-D9EF-4C27-948C-B3EF513B71E7}"/>
              </a:ext>
            </a:extLst>
          </p:cNvPr>
          <p:cNvPicPr>
            <a:picLocks noChangeAspect="1"/>
          </p:cNvPicPr>
          <p:nvPr/>
        </p:nvPicPr>
        <p:blipFill>
          <a:blip r:embed="rId2"/>
          <a:stretch>
            <a:fillRect/>
          </a:stretch>
        </p:blipFill>
        <p:spPr>
          <a:xfrm>
            <a:off x="219703" y="1012079"/>
            <a:ext cx="3562384" cy="4452980"/>
          </a:xfrm>
          <a:prstGeom prst="rect">
            <a:avLst/>
          </a:prstGeom>
        </p:spPr>
      </p:pic>
    </p:spTree>
    <p:extLst>
      <p:ext uri="{BB962C8B-B14F-4D97-AF65-F5344CB8AC3E}">
        <p14:creationId xmlns:p14="http://schemas.microsoft.com/office/powerpoint/2010/main" val="2466611033"/>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FBB974B-ABC4-48A2-AF15-AEAA2E7B6402}"/>
              </a:ext>
            </a:extLst>
          </p:cNvPr>
          <p:cNvSpPr/>
          <p:nvPr/>
        </p:nvSpPr>
        <p:spPr>
          <a:xfrm>
            <a:off x="3895208" y="821542"/>
            <a:ext cx="7924800" cy="4781181"/>
          </a:xfrm>
          <a:prstGeom prst="rect">
            <a:avLst/>
          </a:prstGeom>
        </p:spPr>
        <p:txBody>
          <a:bodyPr wrap="square">
            <a:spAutoFit/>
          </a:bodyPr>
          <a:lstStyle/>
          <a:p>
            <a:pPr lvl="0" algn="ctr">
              <a:lnSpc>
                <a:spcPct val="107000"/>
              </a:lnSpc>
              <a:spcAft>
                <a:spcPts val="800"/>
              </a:spcAft>
            </a:pPr>
            <a:r>
              <a:rPr lang="el-GR" sz="2400" b="1" i="1" u="sng" dirty="0">
                <a:solidFill>
                  <a:srgbClr val="C00000"/>
                </a:solidFill>
                <a:latin typeface="Arial" panose="020B0604020202020204" pitchFamily="34" charset="0"/>
                <a:ea typeface="Times New Roman" panose="02020603050405020304" pitchFamily="18" charset="0"/>
                <a:cs typeface="Arial" panose="020B0604020202020204" pitchFamily="34" charset="0"/>
              </a:rPr>
              <a:t>Έιντα Λάβλεϊς</a:t>
            </a:r>
          </a:p>
          <a:p>
            <a:pPr lvl="0" algn="ctr">
              <a:lnSpc>
                <a:spcPct val="107000"/>
              </a:lnSpc>
              <a:spcAft>
                <a:spcPts val="800"/>
              </a:spcAft>
            </a:pPr>
            <a:endParaRPr lang="en-US" sz="2400" dirty="0">
              <a:solidFill>
                <a:prstClr val="white"/>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στο ίδιο άρθρο περιλαμβάνει ένα "σχέδιο" σχετικά με το πώς η Αναλυτική Μηχανή θα μπορούσε να υπολογίζει αριθμούς Μπερνούλλι και θεωρείται από τους ιστορικούς το πρώτο πρόγραμμα υπολογιστή.</a:t>
            </a:r>
          </a:p>
          <a:p>
            <a:pPr marL="342900" lvl="0" indent="-342900">
              <a:buFont typeface="Arial" panose="020B0604020202020204" pitchFamily="34" charset="0"/>
              <a:buChar char="•"/>
            </a:pPr>
            <a:endParaRPr lang="el-GR" sz="24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l-GR" sz="2400" dirty="0">
                <a:latin typeface="Arial" panose="020B0604020202020204" pitchFamily="34" charset="0"/>
                <a:ea typeface="Calibri" panose="020F0502020204030204" pitchFamily="34" charset="0"/>
                <a:cs typeface="Arial" panose="020B0604020202020204" pitchFamily="34" charset="0"/>
              </a:rPr>
              <a:t>Θεωρείται </a:t>
            </a:r>
            <a:r>
              <a:rPr lang="el-GR" sz="2400" u="sng" dirty="0">
                <a:latin typeface="Arial" panose="020B0604020202020204" pitchFamily="34" charset="0"/>
                <a:ea typeface="Calibri" panose="020F0502020204030204" pitchFamily="34" charset="0"/>
                <a:cs typeface="Arial" panose="020B0604020202020204" pitchFamily="34" charset="0"/>
              </a:rPr>
              <a:t>η πρώτη προγραμματίστρια / αναλύτρια υπολογιστών στην ιστορία</a:t>
            </a:r>
            <a:r>
              <a:rPr lang="el-GR" sz="2400" dirty="0">
                <a:latin typeface="Arial" panose="020B0604020202020204" pitchFamily="34" charset="0"/>
                <a:ea typeface="Calibri" panose="020F0502020204030204" pitchFamily="34" charset="0"/>
                <a:cs typeface="Arial" panose="020B0604020202020204" pitchFamily="34" charset="0"/>
              </a:rPr>
              <a:t>. Προς τιμή της, μια από τις σύγχρονες γλώσσες προγραμματισμού πήρε το όνομά της (Ada)</a:t>
            </a:r>
            <a:endParaRPr lang="en-US" sz="24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6587CB6C-D9EF-4C27-948C-B3EF513B71E7}"/>
              </a:ext>
            </a:extLst>
          </p:cNvPr>
          <p:cNvPicPr>
            <a:picLocks noChangeAspect="1"/>
          </p:cNvPicPr>
          <p:nvPr/>
        </p:nvPicPr>
        <p:blipFill>
          <a:blip r:embed="rId2"/>
          <a:stretch>
            <a:fillRect/>
          </a:stretch>
        </p:blipFill>
        <p:spPr>
          <a:xfrm>
            <a:off x="219703" y="1012079"/>
            <a:ext cx="3562384" cy="44529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74" y="5742167"/>
            <a:ext cx="467042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930624"/>
      </p:ext>
    </p:extLst>
  </p:cSld>
  <p:clrMapOvr>
    <a:masterClrMapping/>
  </p:clrMapOvr>
  <mc:AlternateContent xmlns:mc="http://schemas.openxmlformats.org/markup-compatibility/2006" xmlns:p14="http://schemas.microsoft.com/office/powerpoint/2010/main">
    <mc:Choice Requires="p14">
      <p:transition p14:dur="10">
        <p:diamond/>
      </p:transition>
    </mc:Choice>
    <mc:Fallback xmlns="">
      <p:transition>
        <p:diamond/>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TotalTime>
  <Words>1285</Words>
  <Application>Microsoft Office PowerPoint</Application>
  <PresentationFormat>Custom</PresentationFormat>
  <Paragraphs>185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dc:creator>
  <cp:lastModifiedBy>gymnasio-B3</cp:lastModifiedBy>
  <cp:revision>64</cp:revision>
  <dcterms:created xsi:type="dcterms:W3CDTF">2022-02-10T21:59:45Z</dcterms:created>
  <dcterms:modified xsi:type="dcterms:W3CDTF">2022-02-14T08:09:53Z</dcterms:modified>
</cp:coreProperties>
</file>