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 id="264" r:id="rId10"/>
    <p:sldId id="267" r:id="rId11"/>
    <p:sldId id="269" r:id="rId12"/>
    <p:sldId id="268" r:id="rId13"/>
    <p:sldId id="270" r:id="rId14"/>
    <p:sldId id="271" r:id="rId15"/>
    <p:sldId id="272" r:id="rId16"/>
    <p:sldId id="274" r:id="rId17"/>
    <p:sldId id="275" r:id="rId18"/>
    <p:sldId id="276" r:id="rId19"/>
    <p:sldId id="277" r:id="rId20"/>
    <p:sldId id="278" r:id="rId21"/>
    <p:sldId id="279" r:id="rId22"/>
    <p:sldId id="280" r:id="rId23"/>
    <p:sldId id="281" r:id="rId24"/>
    <p:sldId id="282" r:id="rId25"/>
    <p:sldId id="283" r:id="rId26"/>
    <p:sldId id="284" r:id="rId2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EEA89F8D-0E34-4012-8AFC-FF94E05E07C3}">
          <p14:sldIdLst>
            <p14:sldId id="256"/>
            <p14:sldId id="257"/>
            <p14:sldId id="258"/>
            <p14:sldId id="259"/>
            <p14:sldId id="260"/>
            <p14:sldId id="261"/>
            <p14:sldId id="262"/>
            <p14:sldId id="263"/>
            <p14:sldId id="264"/>
            <p14:sldId id="267"/>
            <p14:sldId id="269"/>
            <p14:sldId id="268"/>
            <p14:sldId id="270"/>
            <p14:sldId id="271"/>
            <p14:sldId id="272"/>
            <p14:sldId id="274"/>
            <p14:sldId id="275"/>
            <p14:sldId id="276"/>
            <p14:sldId id="277"/>
            <p14:sldId id="278"/>
            <p14:sldId id="279"/>
            <p14:sldId id="280"/>
            <p14:sldId id="281"/>
            <p14:sldId id="282"/>
            <p14:sldId id="283"/>
            <p14:sldId id="2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math77@gmail.com" initials="p" lastIdx="1" clrIdx="0">
    <p:extLst>
      <p:ext uri="{19B8F6BF-5375-455C-9EA6-DF929625EA0E}">
        <p15:presenceInfo xmlns:p15="http://schemas.microsoft.com/office/powerpoint/2012/main" userId="607b75f1c9a74a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1130" autoAdjust="0"/>
  </p:normalViewPr>
  <p:slideViewPr>
    <p:cSldViewPr snapToGrid="0">
      <p:cViewPr varScale="1">
        <p:scale>
          <a:sx n="69" d="100"/>
          <a:sy n="69" d="100"/>
        </p:scale>
        <p:origin x="12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EF97D-A278-4EDF-94AD-0E9A03EA33EB}"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l-GR"/>
        </a:p>
      </dgm:t>
    </dgm:pt>
    <dgm:pt modelId="{8DAA02D2-9210-44F2-9E30-1C6D447A016A}">
      <dgm:prSet custT="1"/>
      <dgm:spPr/>
      <dgm:t>
        <a:bodyPr/>
        <a:lstStyle/>
        <a:p>
          <a:r>
            <a:rPr lang="el-GR" sz="3100" dirty="0"/>
            <a:t>Φωτιά - Σπινθήρας</a:t>
          </a:r>
        </a:p>
      </dgm:t>
    </dgm:pt>
    <dgm:pt modelId="{14B8793F-B6A5-447D-BF17-F081DC64B199}" type="parTrans" cxnId="{A961E470-ADAD-4A73-ABCC-0C01307CF0C9}">
      <dgm:prSet/>
      <dgm:spPr/>
      <dgm:t>
        <a:bodyPr/>
        <a:lstStyle/>
        <a:p>
          <a:endParaRPr lang="el-GR"/>
        </a:p>
      </dgm:t>
    </dgm:pt>
    <dgm:pt modelId="{0EB5D1EF-C5E0-414F-AC24-FF9A4EF661BD}" type="sibTrans" cxnId="{A961E470-ADAD-4A73-ABCC-0C01307CF0C9}">
      <dgm:prSet/>
      <dgm:spPr/>
      <dgm:t>
        <a:bodyPr/>
        <a:lstStyle/>
        <a:p>
          <a:endParaRPr lang="el-GR"/>
        </a:p>
      </dgm:t>
    </dgm:pt>
    <dgm:pt modelId="{5132F7CE-D76A-49E1-B5A5-AB6BE920E9D9}">
      <dgm:prSet/>
      <dgm:spPr/>
      <dgm:t>
        <a:bodyPr/>
        <a:lstStyle/>
        <a:p>
          <a:r>
            <a:rPr lang="el-GR" dirty="0"/>
            <a:t>Καύσιμη ύλη</a:t>
          </a:r>
        </a:p>
      </dgm:t>
    </dgm:pt>
    <dgm:pt modelId="{324CF1B4-C61F-4C1D-84CC-7C1011D5801F}" type="parTrans" cxnId="{70ECF9B2-57C7-4CC8-AA95-62C32FFE6AB8}">
      <dgm:prSet/>
      <dgm:spPr/>
      <dgm:t>
        <a:bodyPr/>
        <a:lstStyle/>
        <a:p>
          <a:endParaRPr lang="el-GR"/>
        </a:p>
      </dgm:t>
    </dgm:pt>
    <dgm:pt modelId="{000CEC8E-7050-4825-A467-812C6FC54718}" type="sibTrans" cxnId="{70ECF9B2-57C7-4CC8-AA95-62C32FFE6AB8}">
      <dgm:prSet/>
      <dgm:spPr/>
      <dgm:t>
        <a:bodyPr/>
        <a:lstStyle/>
        <a:p>
          <a:endParaRPr lang="el-GR"/>
        </a:p>
      </dgm:t>
    </dgm:pt>
    <dgm:pt modelId="{7963AC01-4045-42BB-BD70-9901CFBA1816}">
      <dgm:prSet/>
      <dgm:spPr/>
      <dgm:t>
        <a:bodyPr/>
        <a:lstStyle/>
        <a:p>
          <a:r>
            <a:rPr lang="el-GR" dirty="0"/>
            <a:t>Οξυγόνο.</a:t>
          </a:r>
        </a:p>
      </dgm:t>
    </dgm:pt>
    <dgm:pt modelId="{98A3A8F7-BC64-462A-80EE-22277E23A251}" type="parTrans" cxnId="{013DDFA0-D61A-4C30-AD2D-82F6B3EB0422}">
      <dgm:prSet/>
      <dgm:spPr/>
      <dgm:t>
        <a:bodyPr/>
        <a:lstStyle/>
        <a:p>
          <a:endParaRPr lang="el-GR"/>
        </a:p>
      </dgm:t>
    </dgm:pt>
    <dgm:pt modelId="{96C01B90-A109-42D5-8C1B-39F0C77548A2}" type="sibTrans" cxnId="{013DDFA0-D61A-4C30-AD2D-82F6B3EB0422}">
      <dgm:prSet/>
      <dgm:spPr/>
      <dgm:t>
        <a:bodyPr/>
        <a:lstStyle/>
        <a:p>
          <a:endParaRPr lang="el-GR"/>
        </a:p>
      </dgm:t>
    </dgm:pt>
    <dgm:pt modelId="{605BCFAB-08ED-4FE0-85C3-B356C0261668}" type="pres">
      <dgm:prSet presAssocID="{A4DEF97D-A278-4EDF-94AD-0E9A03EA33EB}" presName="composite" presStyleCnt="0">
        <dgm:presLayoutVars>
          <dgm:chMax val="5"/>
          <dgm:dir/>
          <dgm:animLvl val="ctr"/>
          <dgm:resizeHandles val="exact"/>
        </dgm:presLayoutVars>
      </dgm:prSet>
      <dgm:spPr/>
    </dgm:pt>
    <dgm:pt modelId="{DC8D0380-990F-4BC9-AE8D-03A278865CDC}" type="pres">
      <dgm:prSet presAssocID="{A4DEF97D-A278-4EDF-94AD-0E9A03EA33EB}" presName="cycle" presStyleCnt="0"/>
      <dgm:spPr/>
    </dgm:pt>
    <dgm:pt modelId="{869E4969-65B5-4EE4-8976-580574DD9946}" type="pres">
      <dgm:prSet presAssocID="{A4DEF97D-A278-4EDF-94AD-0E9A03EA33EB}" presName="centerShape" presStyleCnt="0"/>
      <dgm:spPr/>
    </dgm:pt>
    <dgm:pt modelId="{2826E100-1DFA-48D3-96B8-2A14FF124731}" type="pres">
      <dgm:prSet presAssocID="{A4DEF97D-A278-4EDF-94AD-0E9A03EA33EB}" presName="connSite" presStyleLbl="node1" presStyleIdx="0" presStyleCnt="4"/>
      <dgm:spPr/>
    </dgm:pt>
    <dgm:pt modelId="{5D8C28EB-9B21-461A-8608-872FE8042C47}" type="pres">
      <dgm:prSet presAssocID="{A4DEF97D-A278-4EDF-94AD-0E9A03EA33EB}" presName="visible" presStyleLbl="node1" presStyleIdx="0" presStyleCnt="4" custScaleX="155748" custLinFactNeighborX="-40023" custLinFactNeighborY="3335"/>
      <dgm:spPr/>
    </dgm:pt>
    <dgm:pt modelId="{D3C5ED43-A025-417E-8F6E-0EB0565C252D}" type="pres">
      <dgm:prSet presAssocID="{14B8793F-B6A5-447D-BF17-F081DC64B199}" presName="Name25" presStyleLbl="parChTrans1D1" presStyleIdx="0" presStyleCnt="3"/>
      <dgm:spPr/>
    </dgm:pt>
    <dgm:pt modelId="{3F9EEB6E-D9C9-4768-A53E-EE9EEF7724D0}" type="pres">
      <dgm:prSet presAssocID="{8DAA02D2-9210-44F2-9E30-1C6D447A016A}" presName="node" presStyleCnt="0"/>
      <dgm:spPr/>
    </dgm:pt>
    <dgm:pt modelId="{AA095B67-2A6C-4393-AFB3-66EF89B3CCA3}" type="pres">
      <dgm:prSet presAssocID="{8DAA02D2-9210-44F2-9E30-1C6D447A016A}" presName="parentNode" presStyleLbl="node1" presStyleIdx="1" presStyleCnt="4" custScaleX="227551" custLinFactNeighborX="-2779">
        <dgm:presLayoutVars>
          <dgm:chMax val="1"/>
          <dgm:bulletEnabled val="1"/>
        </dgm:presLayoutVars>
      </dgm:prSet>
      <dgm:spPr/>
    </dgm:pt>
    <dgm:pt modelId="{6BCB64C6-0C1C-4617-8859-7B9E2010261E}" type="pres">
      <dgm:prSet presAssocID="{8DAA02D2-9210-44F2-9E30-1C6D447A016A}" presName="childNode" presStyleLbl="revTx" presStyleIdx="0" presStyleCnt="0">
        <dgm:presLayoutVars>
          <dgm:bulletEnabled val="1"/>
        </dgm:presLayoutVars>
      </dgm:prSet>
      <dgm:spPr/>
    </dgm:pt>
    <dgm:pt modelId="{5E430E4F-5411-46BF-A12E-ACD84995BDD9}" type="pres">
      <dgm:prSet presAssocID="{324CF1B4-C61F-4C1D-84CC-7C1011D5801F}" presName="Name25" presStyleLbl="parChTrans1D1" presStyleIdx="1" presStyleCnt="3"/>
      <dgm:spPr/>
    </dgm:pt>
    <dgm:pt modelId="{C245E62F-5432-4C8C-BFE9-98E29D841EF3}" type="pres">
      <dgm:prSet presAssocID="{5132F7CE-D76A-49E1-B5A5-AB6BE920E9D9}" presName="node" presStyleCnt="0"/>
      <dgm:spPr/>
    </dgm:pt>
    <dgm:pt modelId="{8E7AE775-4BD2-4DFC-B0BC-35A4A0819ED7}" type="pres">
      <dgm:prSet presAssocID="{5132F7CE-D76A-49E1-B5A5-AB6BE920E9D9}" presName="parentNode" presStyleLbl="node1" presStyleIdx="2" presStyleCnt="4" custScaleX="170873">
        <dgm:presLayoutVars>
          <dgm:chMax val="1"/>
          <dgm:bulletEnabled val="1"/>
        </dgm:presLayoutVars>
      </dgm:prSet>
      <dgm:spPr/>
    </dgm:pt>
    <dgm:pt modelId="{1A50E6AA-EE63-4478-9551-72ED266FF198}" type="pres">
      <dgm:prSet presAssocID="{5132F7CE-D76A-49E1-B5A5-AB6BE920E9D9}" presName="childNode" presStyleLbl="revTx" presStyleIdx="0" presStyleCnt="0">
        <dgm:presLayoutVars>
          <dgm:bulletEnabled val="1"/>
        </dgm:presLayoutVars>
      </dgm:prSet>
      <dgm:spPr/>
    </dgm:pt>
    <dgm:pt modelId="{DE5AB06E-B30D-4E60-BD37-83593DF69D53}" type="pres">
      <dgm:prSet presAssocID="{98A3A8F7-BC64-462A-80EE-22277E23A251}" presName="Name25" presStyleLbl="parChTrans1D1" presStyleIdx="2" presStyleCnt="3"/>
      <dgm:spPr/>
    </dgm:pt>
    <dgm:pt modelId="{567AAF61-09B1-4752-A7F3-BE7297A9FB3E}" type="pres">
      <dgm:prSet presAssocID="{7963AC01-4045-42BB-BD70-9901CFBA1816}" presName="node" presStyleCnt="0"/>
      <dgm:spPr/>
    </dgm:pt>
    <dgm:pt modelId="{62EBE07B-7D1A-4085-AABF-8051D6404A80}" type="pres">
      <dgm:prSet presAssocID="{7963AC01-4045-42BB-BD70-9901CFBA1816}" presName="parentNode" presStyleLbl="node1" presStyleIdx="3" presStyleCnt="4" custScaleX="211244">
        <dgm:presLayoutVars>
          <dgm:chMax val="1"/>
          <dgm:bulletEnabled val="1"/>
        </dgm:presLayoutVars>
      </dgm:prSet>
      <dgm:spPr/>
    </dgm:pt>
    <dgm:pt modelId="{11C3E3C2-F563-412B-A76F-4E29796ABF27}" type="pres">
      <dgm:prSet presAssocID="{7963AC01-4045-42BB-BD70-9901CFBA1816}" presName="childNode" presStyleLbl="revTx" presStyleIdx="0" presStyleCnt="0">
        <dgm:presLayoutVars>
          <dgm:bulletEnabled val="1"/>
        </dgm:presLayoutVars>
      </dgm:prSet>
      <dgm:spPr/>
    </dgm:pt>
  </dgm:ptLst>
  <dgm:cxnLst>
    <dgm:cxn modelId="{8FCB8B04-C9B4-4EA2-84CC-F7524D1FFE20}" type="presOf" srcId="{98A3A8F7-BC64-462A-80EE-22277E23A251}" destId="{DE5AB06E-B30D-4E60-BD37-83593DF69D53}" srcOrd="0" destOrd="0" presId="urn:microsoft.com/office/officeart/2005/8/layout/radial2"/>
    <dgm:cxn modelId="{DE883006-3E55-4F63-BEDA-14298AE4A058}" type="presOf" srcId="{5132F7CE-D76A-49E1-B5A5-AB6BE920E9D9}" destId="{8E7AE775-4BD2-4DFC-B0BC-35A4A0819ED7}" srcOrd="0" destOrd="0" presId="urn:microsoft.com/office/officeart/2005/8/layout/radial2"/>
    <dgm:cxn modelId="{B8773010-E744-48D5-B18C-90E8C38A3576}" type="presOf" srcId="{14B8793F-B6A5-447D-BF17-F081DC64B199}" destId="{D3C5ED43-A025-417E-8F6E-0EB0565C252D}" srcOrd="0" destOrd="0" presId="urn:microsoft.com/office/officeart/2005/8/layout/radial2"/>
    <dgm:cxn modelId="{79891166-C1B6-4C0F-BBE2-ED245FDC854A}" type="presOf" srcId="{324CF1B4-C61F-4C1D-84CC-7C1011D5801F}" destId="{5E430E4F-5411-46BF-A12E-ACD84995BDD9}" srcOrd="0" destOrd="0" presId="urn:microsoft.com/office/officeart/2005/8/layout/radial2"/>
    <dgm:cxn modelId="{A961E470-ADAD-4A73-ABCC-0C01307CF0C9}" srcId="{A4DEF97D-A278-4EDF-94AD-0E9A03EA33EB}" destId="{8DAA02D2-9210-44F2-9E30-1C6D447A016A}" srcOrd="0" destOrd="0" parTransId="{14B8793F-B6A5-447D-BF17-F081DC64B199}" sibTransId="{0EB5D1EF-C5E0-414F-AC24-FF9A4EF661BD}"/>
    <dgm:cxn modelId="{9C32568D-C7F0-425F-90E4-188EC1E589C0}" type="presOf" srcId="{8DAA02D2-9210-44F2-9E30-1C6D447A016A}" destId="{AA095B67-2A6C-4393-AFB3-66EF89B3CCA3}" srcOrd="0" destOrd="0" presId="urn:microsoft.com/office/officeart/2005/8/layout/radial2"/>
    <dgm:cxn modelId="{013DDFA0-D61A-4C30-AD2D-82F6B3EB0422}" srcId="{A4DEF97D-A278-4EDF-94AD-0E9A03EA33EB}" destId="{7963AC01-4045-42BB-BD70-9901CFBA1816}" srcOrd="2" destOrd="0" parTransId="{98A3A8F7-BC64-462A-80EE-22277E23A251}" sibTransId="{96C01B90-A109-42D5-8C1B-39F0C77548A2}"/>
    <dgm:cxn modelId="{05B112B0-3A7D-48D5-AC37-FAE7523D870D}" type="presOf" srcId="{7963AC01-4045-42BB-BD70-9901CFBA1816}" destId="{62EBE07B-7D1A-4085-AABF-8051D6404A80}" srcOrd="0" destOrd="0" presId="urn:microsoft.com/office/officeart/2005/8/layout/radial2"/>
    <dgm:cxn modelId="{70ECF9B2-57C7-4CC8-AA95-62C32FFE6AB8}" srcId="{A4DEF97D-A278-4EDF-94AD-0E9A03EA33EB}" destId="{5132F7CE-D76A-49E1-B5A5-AB6BE920E9D9}" srcOrd="1" destOrd="0" parTransId="{324CF1B4-C61F-4C1D-84CC-7C1011D5801F}" sibTransId="{000CEC8E-7050-4825-A467-812C6FC54718}"/>
    <dgm:cxn modelId="{2EB625B3-3FE1-44E2-8946-997C2410899D}" type="presOf" srcId="{A4DEF97D-A278-4EDF-94AD-0E9A03EA33EB}" destId="{605BCFAB-08ED-4FE0-85C3-B356C0261668}" srcOrd="0" destOrd="0" presId="urn:microsoft.com/office/officeart/2005/8/layout/radial2"/>
    <dgm:cxn modelId="{17BCADC2-8104-4F15-98B0-7700E4539561}" type="presParOf" srcId="{605BCFAB-08ED-4FE0-85C3-B356C0261668}" destId="{DC8D0380-990F-4BC9-AE8D-03A278865CDC}" srcOrd="0" destOrd="0" presId="urn:microsoft.com/office/officeart/2005/8/layout/radial2"/>
    <dgm:cxn modelId="{ECA191D0-4B8B-455D-A5CD-F7720B3E64BD}" type="presParOf" srcId="{DC8D0380-990F-4BC9-AE8D-03A278865CDC}" destId="{869E4969-65B5-4EE4-8976-580574DD9946}" srcOrd="0" destOrd="0" presId="urn:microsoft.com/office/officeart/2005/8/layout/radial2"/>
    <dgm:cxn modelId="{0AC6E8B9-A029-48BC-99C6-FE32CABFBB67}" type="presParOf" srcId="{869E4969-65B5-4EE4-8976-580574DD9946}" destId="{2826E100-1DFA-48D3-96B8-2A14FF124731}" srcOrd="0" destOrd="0" presId="urn:microsoft.com/office/officeart/2005/8/layout/radial2"/>
    <dgm:cxn modelId="{B02A05A2-6149-4437-97E4-DADB0271E4EF}" type="presParOf" srcId="{869E4969-65B5-4EE4-8976-580574DD9946}" destId="{5D8C28EB-9B21-461A-8608-872FE8042C47}" srcOrd="1" destOrd="0" presId="urn:microsoft.com/office/officeart/2005/8/layout/radial2"/>
    <dgm:cxn modelId="{7529624C-5C51-4E8D-918D-0A8982535464}" type="presParOf" srcId="{DC8D0380-990F-4BC9-AE8D-03A278865CDC}" destId="{D3C5ED43-A025-417E-8F6E-0EB0565C252D}" srcOrd="1" destOrd="0" presId="urn:microsoft.com/office/officeart/2005/8/layout/radial2"/>
    <dgm:cxn modelId="{289FAE32-2D00-4B20-8089-E4D5609EA5CF}" type="presParOf" srcId="{DC8D0380-990F-4BC9-AE8D-03A278865CDC}" destId="{3F9EEB6E-D9C9-4768-A53E-EE9EEF7724D0}" srcOrd="2" destOrd="0" presId="urn:microsoft.com/office/officeart/2005/8/layout/radial2"/>
    <dgm:cxn modelId="{1FAE2372-5391-4849-9912-EEA9A9C863BE}" type="presParOf" srcId="{3F9EEB6E-D9C9-4768-A53E-EE9EEF7724D0}" destId="{AA095B67-2A6C-4393-AFB3-66EF89B3CCA3}" srcOrd="0" destOrd="0" presId="urn:microsoft.com/office/officeart/2005/8/layout/radial2"/>
    <dgm:cxn modelId="{6983456F-34D5-49B7-BAFB-926398F1E44C}" type="presParOf" srcId="{3F9EEB6E-D9C9-4768-A53E-EE9EEF7724D0}" destId="{6BCB64C6-0C1C-4617-8859-7B9E2010261E}" srcOrd="1" destOrd="0" presId="urn:microsoft.com/office/officeart/2005/8/layout/radial2"/>
    <dgm:cxn modelId="{6BBF06E9-9EAA-4155-82C1-242272FDB55D}" type="presParOf" srcId="{DC8D0380-990F-4BC9-AE8D-03A278865CDC}" destId="{5E430E4F-5411-46BF-A12E-ACD84995BDD9}" srcOrd="3" destOrd="0" presId="urn:microsoft.com/office/officeart/2005/8/layout/radial2"/>
    <dgm:cxn modelId="{53DA83E9-BF26-4095-BF39-BCCD59E1AC23}" type="presParOf" srcId="{DC8D0380-990F-4BC9-AE8D-03A278865CDC}" destId="{C245E62F-5432-4C8C-BFE9-98E29D841EF3}" srcOrd="4" destOrd="0" presId="urn:microsoft.com/office/officeart/2005/8/layout/radial2"/>
    <dgm:cxn modelId="{03F49C19-7CB3-43A5-9BE3-DD75462F4E5D}" type="presParOf" srcId="{C245E62F-5432-4C8C-BFE9-98E29D841EF3}" destId="{8E7AE775-4BD2-4DFC-B0BC-35A4A0819ED7}" srcOrd="0" destOrd="0" presId="urn:microsoft.com/office/officeart/2005/8/layout/radial2"/>
    <dgm:cxn modelId="{4C8C2D07-D417-43F6-8E41-6FA52071E5F6}" type="presParOf" srcId="{C245E62F-5432-4C8C-BFE9-98E29D841EF3}" destId="{1A50E6AA-EE63-4478-9551-72ED266FF198}" srcOrd="1" destOrd="0" presId="urn:microsoft.com/office/officeart/2005/8/layout/radial2"/>
    <dgm:cxn modelId="{3A8D2139-6CDF-4A40-A500-AFAB7111EB1D}" type="presParOf" srcId="{DC8D0380-990F-4BC9-AE8D-03A278865CDC}" destId="{DE5AB06E-B30D-4E60-BD37-83593DF69D53}" srcOrd="5" destOrd="0" presId="urn:microsoft.com/office/officeart/2005/8/layout/radial2"/>
    <dgm:cxn modelId="{1D730355-E9DF-4F7C-AD2E-7B1C18C12C64}" type="presParOf" srcId="{DC8D0380-990F-4BC9-AE8D-03A278865CDC}" destId="{567AAF61-09B1-4752-A7F3-BE7297A9FB3E}" srcOrd="6" destOrd="0" presId="urn:microsoft.com/office/officeart/2005/8/layout/radial2"/>
    <dgm:cxn modelId="{C2321735-2245-4297-A500-2D964DBE9DBC}" type="presParOf" srcId="{567AAF61-09B1-4752-A7F3-BE7297A9FB3E}" destId="{62EBE07B-7D1A-4085-AABF-8051D6404A80}" srcOrd="0" destOrd="0" presId="urn:microsoft.com/office/officeart/2005/8/layout/radial2"/>
    <dgm:cxn modelId="{F6D5A809-603C-44EF-92A3-F85186A3E206}" type="presParOf" srcId="{567AAF61-09B1-4752-A7F3-BE7297A9FB3E}" destId="{11C3E3C2-F563-412B-A76F-4E29796ABF2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A878B8-B04D-414D-B172-73C09A4A91B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40641535-ECA1-44EB-8D99-1B5F3F81A13E}">
      <dgm:prSet phldrT="[Κείμενο]" custT="1"/>
      <dgm:spPr/>
      <dgm:t>
        <a:bodyPr/>
        <a:lstStyle/>
        <a:p>
          <a:r>
            <a:rPr lang="el-GR" sz="1800" dirty="0"/>
            <a:t>α</a:t>
          </a:r>
          <a:r>
            <a:rPr lang="el-GR" sz="2000" dirty="0"/>
            <a:t>) Καλούμε την πυροσβεστική στον αριθμό τηλεφώνου 199 που είναι για όλη την Ελλάδα και δίνουμε όλες τις πληροφορίες που γνωρίζουμε.</a:t>
          </a:r>
        </a:p>
      </dgm:t>
    </dgm:pt>
    <dgm:pt modelId="{76726B9D-5D46-4B5B-866F-B536B3ADBBE3}" type="parTrans" cxnId="{01E6BCDA-66D7-41D5-BA1B-DA679F029FF4}">
      <dgm:prSet/>
      <dgm:spPr/>
      <dgm:t>
        <a:bodyPr/>
        <a:lstStyle/>
        <a:p>
          <a:endParaRPr lang="el-GR"/>
        </a:p>
      </dgm:t>
    </dgm:pt>
    <dgm:pt modelId="{007A1D7F-D526-4F55-A99A-81B76725A3C2}" type="sibTrans" cxnId="{01E6BCDA-66D7-41D5-BA1B-DA679F029FF4}">
      <dgm:prSet/>
      <dgm:spPr/>
      <dgm:t>
        <a:bodyPr/>
        <a:lstStyle/>
        <a:p>
          <a:endParaRPr lang="el-GR"/>
        </a:p>
      </dgm:t>
    </dgm:pt>
    <dgm:pt modelId="{452E4A86-7F2D-4152-BD1E-AB9C4EC9D864}">
      <dgm:prSet phldrT="[Κείμενο]" custT="1"/>
      <dgm:spPr/>
      <dgm:t>
        <a:bodyPr/>
        <a:lstStyle/>
        <a:p>
          <a:r>
            <a:rPr lang="el-GR" sz="2000" dirty="0"/>
            <a:t>β) Αν είναι δυνατόν, προσπαθούμε να σβήσουμε ή να περιορίσουμε την έκταση της πυρκαγιάς, πάντα όμως με ασφάλεια.</a:t>
          </a:r>
        </a:p>
      </dgm:t>
    </dgm:pt>
    <dgm:pt modelId="{453C495A-712F-47E4-BB97-6BA153CCDE04}" type="parTrans" cxnId="{A65B1643-591B-404E-A7AB-398D815F4EC0}">
      <dgm:prSet/>
      <dgm:spPr/>
      <dgm:t>
        <a:bodyPr/>
        <a:lstStyle/>
        <a:p>
          <a:endParaRPr lang="el-GR"/>
        </a:p>
      </dgm:t>
    </dgm:pt>
    <dgm:pt modelId="{B806B11A-71DB-4137-9F95-EAAB7FAFEC8E}" type="sibTrans" cxnId="{A65B1643-591B-404E-A7AB-398D815F4EC0}">
      <dgm:prSet/>
      <dgm:spPr/>
      <dgm:t>
        <a:bodyPr/>
        <a:lstStyle/>
        <a:p>
          <a:endParaRPr lang="el-GR"/>
        </a:p>
      </dgm:t>
    </dgm:pt>
    <dgm:pt modelId="{658C5C12-79D7-4E6A-8ADF-BD3A478221AC}">
      <dgm:prSet phldrT="[Κείμενο]" custT="1"/>
      <dgm:spPr/>
      <dgm:t>
        <a:bodyPr/>
        <a:lstStyle/>
        <a:p>
          <a:r>
            <a:rPr lang="el-GR" sz="1800" dirty="0"/>
            <a:t>γ</a:t>
          </a:r>
          <a:r>
            <a:rPr lang="el-GR" sz="2000" dirty="0"/>
            <a:t>) Αν υπάρχει κάποιος που χρειάζεται βοήθεια, τον βοηθάμε μέχρι να έρθει η Πυροσβεστική.</a:t>
          </a:r>
        </a:p>
      </dgm:t>
    </dgm:pt>
    <dgm:pt modelId="{F91F1715-3272-44E6-9472-EA4E20CAAC0E}" type="parTrans" cxnId="{A23082D9-0A64-4802-B858-D4CB640116F6}">
      <dgm:prSet/>
      <dgm:spPr/>
      <dgm:t>
        <a:bodyPr/>
        <a:lstStyle/>
        <a:p>
          <a:endParaRPr lang="el-GR"/>
        </a:p>
      </dgm:t>
    </dgm:pt>
    <dgm:pt modelId="{A2D4CCC0-048A-4FCA-AC06-6556703A9773}" type="sibTrans" cxnId="{A23082D9-0A64-4802-B858-D4CB640116F6}">
      <dgm:prSet/>
      <dgm:spPr/>
      <dgm:t>
        <a:bodyPr/>
        <a:lstStyle/>
        <a:p>
          <a:endParaRPr lang="el-GR"/>
        </a:p>
      </dgm:t>
    </dgm:pt>
    <dgm:pt modelId="{A4DDF52E-6A6D-4343-8F35-402AA722BCF1}" type="pres">
      <dgm:prSet presAssocID="{08A878B8-B04D-414D-B172-73C09A4A91BE}" presName="linear" presStyleCnt="0">
        <dgm:presLayoutVars>
          <dgm:dir/>
          <dgm:animLvl val="lvl"/>
          <dgm:resizeHandles val="exact"/>
        </dgm:presLayoutVars>
      </dgm:prSet>
      <dgm:spPr/>
    </dgm:pt>
    <dgm:pt modelId="{F924F9D8-BF73-4E9D-81BF-E7BF92458BDD}" type="pres">
      <dgm:prSet presAssocID="{40641535-ECA1-44EB-8D99-1B5F3F81A13E}" presName="parentLin" presStyleCnt="0"/>
      <dgm:spPr/>
    </dgm:pt>
    <dgm:pt modelId="{8EF682B6-242A-479B-BC7D-FCA98F9054D3}" type="pres">
      <dgm:prSet presAssocID="{40641535-ECA1-44EB-8D99-1B5F3F81A13E}" presName="parentLeftMargin" presStyleLbl="node1" presStyleIdx="0" presStyleCnt="3"/>
      <dgm:spPr/>
    </dgm:pt>
    <dgm:pt modelId="{1DEF3AE6-D866-4809-93C6-E84FBAF143C1}" type="pres">
      <dgm:prSet presAssocID="{40641535-ECA1-44EB-8D99-1B5F3F81A13E}" presName="parentText" presStyleLbl="node1" presStyleIdx="0" presStyleCnt="3">
        <dgm:presLayoutVars>
          <dgm:chMax val="0"/>
          <dgm:bulletEnabled val="1"/>
        </dgm:presLayoutVars>
      </dgm:prSet>
      <dgm:spPr/>
    </dgm:pt>
    <dgm:pt modelId="{C718687B-FD99-4DC2-9BDA-50917C0A4AA7}" type="pres">
      <dgm:prSet presAssocID="{40641535-ECA1-44EB-8D99-1B5F3F81A13E}" presName="negativeSpace" presStyleCnt="0"/>
      <dgm:spPr/>
    </dgm:pt>
    <dgm:pt modelId="{163902E2-B6CD-4F21-B411-7D81549689BD}" type="pres">
      <dgm:prSet presAssocID="{40641535-ECA1-44EB-8D99-1B5F3F81A13E}" presName="childText" presStyleLbl="conFgAcc1" presStyleIdx="0" presStyleCnt="3">
        <dgm:presLayoutVars>
          <dgm:bulletEnabled val="1"/>
        </dgm:presLayoutVars>
      </dgm:prSet>
      <dgm:spPr/>
    </dgm:pt>
    <dgm:pt modelId="{CC66A73A-BAE0-4510-ADDC-DE92A9A0AA39}" type="pres">
      <dgm:prSet presAssocID="{007A1D7F-D526-4F55-A99A-81B76725A3C2}" presName="spaceBetweenRectangles" presStyleCnt="0"/>
      <dgm:spPr/>
    </dgm:pt>
    <dgm:pt modelId="{F73B3FE4-21E6-4DCD-90AC-06559DECCA61}" type="pres">
      <dgm:prSet presAssocID="{452E4A86-7F2D-4152-BD1E-AB9C4EC9D864}" presName="parentLin" presStyleCnt="0"/>
      <dgm:spPr/>
    </dgm:pt>
    <dgm:pt modelId="{265F424B-78E3-40DF-825D-8F96A6691B94}" type="pres">
      <dgm:prSet presAssocID="{452E4A86-7F2D-4152-BD1E-AB9C4EC9D864}" presName="parentLeftMargin" presStyleLbl="node1" presStyleIdx="0" presStyleCnt="3"/>
      <dgm:spPr/>
    </dgm:pt>
    <dgm:pt modelId="{CC78268A-3473-480A-86B6-7DFC4CECC7EF}" type="pres">
      <dgm:prSet presAssocID="{452E4A86-7F2D-4152-BD1E-AB9C4EC9D864}" presName="parentText" presStyleLbl="node1" presStyleIdx="1" presStyleCnt="3">
        <dgm:presLayoutVars>
          <dgm:chMax val="0"/>
          <dgm:bulletEnabled val="1"/>
        </dgm:presLayoutVars>
      </dgm:prSet>
      <dgm:spPr/>
    </dgm:pt>
    <dgm:pt modelId="{FA5655DA-8C3D-494A-891A-629427C11C63}" type="pres">
      <dgm:prSet presAssocID="{452E4A86-7F2D-4152-BD1E-AB9C4EC9D864}" presName="negativeSpace" presStyleCnt="0"/>
      <dgm:spPr/>
    </dgm:pt>
    <dgm:pt modelId="{FFD6FE1E-619C-4953-9324-7970AC2B1024}" type="pres">
      <dgm:prSet presAssocID="{452E4A86-7F2D-4152-BD1E-AB9C4EC9D864}" presName="childText" presStyleLbl="conFgAcc1" presStyleIdx="1" presStyleCnt="3">
        <dgm:presLayoutVars>
          <dgm:bulletEnabled val="1"/>
        </dgm:presLayoutVars>
      </dgm:prSet>
      <dgm:spPr/>
    </dgm:pt>
    <dgm:pt modelId="{24AB2B9A-0F51-4C5B-AED2-B5AF17E82B69}" type="pres">
      <dgm:prSet presAssocID="{B806B11A-71DB-4137-9F95-EAAB7FAFEC8E}" presName="spaceBetweenRectangles" presStyleCnt="0"/>
      <dgm:spPr/>
    </dgm:pt>
    <dgm:pt modelId="{3F2ECEFA-935C-4B74-BA09-DDDF9042E226}" type="pres">
      <dgm:prSet presAssocID="{658C5C12-79D7-4E6A-8ADF-BD3A478221AC}" presName="parentLin" presStyleCnt="0"/>
      <dgm:spPr/>
    </dgm:pt>
    <dgm:pt modelId="{F97F4D8E-8949-4A5D-BE61-6E6714F7FD7A}" type="pres">
      <dgm:prSet presAssocID="{658C5C12-79D7-4E6A-8ADF-BD3A478221AC}" presName="parentLeftMargin" presStyleLbl="node1" presStyleIdx="1" presStyleCnt="3"/>
      <dgm:spPr/>
    </dgm:pt>
    <dgm:pt modelId="{7D76347B-02EF-45FA-B4D6-F365AC0AEC18}" type="pres">
      <dgm:prSet presAssocID="{658C5C12-79D7-4E6A-8ADF-BD3A478221AC}" presName="parentText" presStyleLbl="node1" presStyleIdx="2" presStyleCnt="3">
        <dgm:presLayoutVars>
          <dgm:chMax val="0"/>
          <dgm:bulletEnabled val="1"/>
        </dgm:presLayoutVars>
      </dgm:prSet>
      <dgm:spPr/>
    </dgm:pt>
    <dgm:pt modelId="{66D69C7B-63B3-49F9-AADC-2660BDA44584}" type="pres">
      <dgm:prSet presAssocID="{658C5C12-79D7-4E6A-8ADF-BD3A478221AC}" presName="negativeSpace" presStyleCnt="0"/>
      <dgm:spPr/>
    </dgm:pt>
    <dgm:pt modelId="{3E56F3AD-02EA-45C0-BE19-71004331AB6D}" type="pres">
      <dgm:prSet presAssocID="{658C5C12-79D7-4E6A-8ADF-BD3A478221AC}" presName="childText" presStyleLbl="conFgAcc1" presStyleIdx="2" presStyleCnt="3">
        <dgm:presLayoutVars>
          <dgm:bulletEnabled val="1"/>
        </dgm:presLayoutVars>
      </dgm:prSet>
      <dgm:spPr/>
    </dgm:pt>
  </dgm:ptLst>
  <dgm:cxnLst>
    <dgm:cxn modelId="{53AC8C07-87AC-408B-B49E-E1C59672C04F}" type="presOf" srcId="{40641535-ECA1-44EB-8D99-1B5F3F81A13E}" destId="{8EF682B6-242A-479B-BC7D-FCA98F9054D3}" srcOrd="0" destOrd="0" presId="urn:microsoft.com/office/officeart/2005/8/layout/list1"/>
    <dgm:cxn modelId="{C2EDD011-DCCA-45BD-9916-AE6B58B33BB5}" type="presOf" srcId="{658C5C12-79D7-4E6A-8ADF-BD3A478221AC}" destId="{F97F4D8E-8949-4A5D-BE61-6E6714F7FD7A}" srcOrd="0" destOrd="0" presId="urn:microsoft.com/office/officeart/2005/8/layout/list1"/>
    <dgm:cxn modelId="{A025252A-52AF-4F92-8D5F-0DAFE67C4B0D}" type="presOf" srcId="{452E4A86-7F2D-4152-BD1E-AB9C4EC9D864}" destId="{CC78268A-3473-480A-86B6-7DFC4CECC7EF}" srcOrd="1" destOrd="0" presId="urn:microsoft.com/office/officeart/2005/8/layout/list1"/>
    <dgm:cxn modelId="{A65B1643-591B-404E-A7AB-398D815F4EC0}" srcId="{08A878B8-B04D-414D-B172-73C09A4A91BE}" destId="{452E4A86-7F2D-4152-BD1E-AB9C4EC9D864}" srcOrd="1" destOrd="0" parTransId="{453C495A-712F-47E4-BB97-6BA153CCDE04}" sibTransId="{B806B11A-71DB-4137-9F95-EAAB7FAFEC8E}"/>
    <dgm:cxn modelId="{BCDFB94B-8F65-4909-975B-2CA9B6281A93}" type="presOf" srcId="{452E4A86-7F2D-4152-BD1E-AB9C4EC9D864}" destId="{265F424B-78E3-40DF-825D-8F96A6691B94}" srcOrd="0" destOrd="0" presId="urn:microsoft.com/office/officeart/2005/8/layout/list1"/>
    <dgm:cxn modelId="{DF6C9551-AA23-4C70-B359-69F20796C7DF}" type="presOf" srcId="{40641535-ECA1-44EB-8D99-1B5F3F81A13E}" destId="{1DEF3AE6-D866-4809-93C6-E84FBAF143C1}" srcOrd="1" destOrd="0" presId="urn:microsoft.com/office/officeart/2005/8/layout/list1"/>
    <dgm:cxn modelId="{A23082D9-0A64-4802-B858-D4CB640116F6}" srcId="{08A878B8-B04D-414D-B172-73C09A4A91BE}" destId="{658C5C12-79D7-4E6A-8ADF-BD3A478221AC}" srcOrd="2" destOrd="0" parTransId="{F91F1715-3272-44E6-9472-EA4E20CAAC0E}" sibTransId="{A2D4CCC0-048A-4FCA-AC06-6556703A9773}"/>
    <dgm:cxn modelId="{01E6BCDA-66D7-41D5-BA1B-DA679F029FF4}" srcId="{08A878B8-B04D-414D-B172-73C09A4A91BE}" destId="{40641535-ECA1-44EB-8D99-1B5F3F81A13E}" srcOrd="0" destOrd="0" parTransId="{76726B9D-5D46-4B5B-866F-B536B3ADBBE3}" sibTransId="{007A1D7F-D526-4F55-A99A-81B76725A3C2}"/>
    <dgm:cxn modelId="{063C63E8-65A2-495F-B4FD-713EF91C605C}" type="presOf" srcId="{08A878B8-B04D-414D-B172-73C09A4A91BE}" destId="{A4DDF52E-6A6D-4343-8F35-402AA722BCF1}" srcOrd="0" destOrd="0" presId="urn:microsoft.com/office/officeart/2005/8/layout/list1"/>
    <dgm:cxn modelId="{603515F8-10AA-4DF6-9057-BF471EA7A869}" type="presOf" srcId="{658C5C12-79D7-4E6A-8ADF-BD3A478221AC}" destId="{7D76347B-02EF-45FA-B4D6-F365AC0AEC18}" srcOrd="1" destOrd="0" presId="urn:microsoft.com/office/officeart/2005/8/layout/list1"/>
    <dgm:cxn modelId="{249B981B-EDF8-49DA-828C-C5F9E0C2B55D}" type="presParOf" srcId="{A4DDF52E-6A6D-4343-8F35-402AA722BCF1}" destId="{F924F9D8-BF73-4E9D-81BF-E7BF92458BDD}" srcOrd="0" destOrd="0" presId="urn:microsoft.com/office/officeart/2005/8/layout/list1"/>
    <dgm:cxn modelId="{72AA5678-F732-43AD-B38D-89E7C1E68645}" type="presParOf" srcId="{F924F9D8-BF73-4E9D-81BF-E7BF92458BDD}" destId="{8EF682B6-242A-479B-BC7D-FCA98F9054D3}" srcOrd="0" destOrd="0" presId="urn:microsoft.com/office/officeart/2005/8/layout/list1"/>
    <dgm:cxn modelId="{445CBA7D-8E6A-4DFC-B211-3AF3BBF68CBC}" type="presParOf" srcId="{F924F9D8-BF73-4E9D-81BF-E7BF92458BDD}" destId="{1DEF3AE6-D866-4809-93C6-E84FBAF143C1}" srcOrd="1" destOrd="0" presId="urn:microsoft.com/office/officeart/2005/8/layout/list1"/>
    <dgm:cxn modelId="{186092E8-4B9D-4017-8155-B37788AF701D}" type="presParOf" srcId="{A4DDF52E-6A6D-4343-8F35-402AA722BCF1}" destId="{C718687B-FD99-4DC2-9BDA-50917C0A4AA7}" srcOrd="1" destOrd="0" presId="urn:microsoft.com/office/officeart/2005/8/layout/list1"/>
    <dgm:cxn modelId="{A7FF0318-4337-488B-9134-56D14BF42AFC}" type="presParOf" srcId="{A4DDF52E-6A6D-4343-8F35-402AA722BCF1}" destId="{163902E2-B6CD-4F21-B411-7D81549689BD}" srcOrd="2" destOrd="0" presId="urn:microsoft.com/office/officeart/2005/8/layout/list1"/>
    <dgm:cxn modelId="{9D97A6C9-1486-465D-877B-74304BA4136A}" type="presParOf" srcId="{A4DDF52E-6A6D-4343-8F35-402AA722BCF1}" destId="{CC66A73A-BAE0-4510-ADDC-DE92A9A0AA39}" srcOrd="3" destOrd="0" presId="urn:microsoft.com/office/officeart/2005/8/layout/list1"/>
    <dgm:cxn modelId="{45F507C9-F99A-443E-85D9-355FF57900CD}" type="presParOf" srcId="{A4DDF52E-6A6D-4343-8F35-402AA722BCF1}" destId="{F73B3FE4-21E6-4DCD-90AC-06559DECCA61}" srcOrd="4" destOrd="0" presId="urn:microsoft.com/office/officeart/2005/8/layout/list1"/>
    <dgm:cxn modelId="{D9DC4175-E38A-47A2-A570-F63F53AD8494}" type="presParOf" srcId="{F73B3FE4-21E6-4DCD-90AC-06559DECCA61}" destId="{265F424B-78E3-40DF-825D-8F96A6691B94}" srcOrd="0" destOrd="0" presId="urn:microsoft.com/office/officeart/2005/8/layout/list1"/>
    <dgm:cxn modelId="{79E5BF4A-BE16-4BF5-AFB8-6804782FA0D1}" type="presParOf" srcId="{F73B3FE4-21E6-4DCD-90AC-06559DECCA61}" destId="{CC78268A-3473-480A-86B6-7DFC4CECC7EF}" srcOrd="1" destOrd="0" presId="urn:microsoft.com/office/officeart/2005/8/layout/list1"/>
    <dgm:cxn modelId="{AABCC71D-7BA4-45C5-BC28-1E0F39C780CF}" type="presParOf" srcId="{A4DDF52E-6A6D-4343-8F35-402AA722BCF1}" destId="{FA5655DA-8C3D-494A-891A-629427C11C63}" srcOrd="5" destOrd="0" presId="urn:microsoft.com/office/officeart/2005/8/layout/list1"/>
    <dgm:cxn modelId="{3339039D-AA21-4E1F-B441-164A1C74DD27}" type="presParOf" srcId="{A4DDF52E-6A6D-4343-8F35-402AA722BCF1}" destId="{FFD6FE1E-619C-4953-9324-7970AC2B1024}" srcOrd="6" destOrd="0" presId="urn:microsoft.com/office/officeart/2005/8/layout/list1"/>
    <dgm:cxn modelId="{C926023C-91A8-46E6-97BB-E2E42C6794E7}" type="presParOf" srcId="{A4DDF52E-6A6D-4343-8F35-402AA722BCF1}" destId="{24AB2B9A-0F51-4C5B-AED2-B5AF17E82B69}" srcOrd="7" destOrd="0" presId="urn:microsoft.com/office/officeart/2005/8/layout/list1"/>
    <dgm:cxn modelId="{1F3F8A5D-4E04-4588-BAB3-D6485292C5EC}" type="presParOf" srcId="{A4DDF52E-6A6D-4343-8F35-402AA722BCF1}" destId="{3F2ECEFA-935C-4B74-BA09-DDDF9042E226}" srcOrd="8" destOrd="0" presId="urn:microsoft.com/office/officeart/2005/8/layout/list1"/>
    <dgm:cxn modelId="{93E3156E-A81F-412B-8A56-3CDD5E9C06B8}" type="presParOf" srcId="{3F2ECEFA-935C-4B74-BA09-DDDF9042E226}" destId="{F97F4D8E-8949-4A5D-BE61-6E6714F7FD7A}" srcOrd="0" destOrd="0" presId="urn:microsoft.com/office/officeart/2005/8/layout/list1"/>
    <dgm:cxn modelId="{0BB33CA6-5D9C-459F-9256-9A7B971AEBBE}" type="presParOf" srcId="{3F2ECEFA-935C-4B74-BA09-DDDF9042E226}" destId="{7D76347B-02EF-45FA-B4D6-F365AC0AEC18}" srcOrd="1" destOrd="0" presId="urn:microsoft.com/office/officeart/2005/8/layout/list1"/>
    <dgm:cxn modelId="{AF984900-E6DC-4388-B166-38761F8B34C9}" type="presParOf" srcId="{A4DDF52E-6A6D-4343-8F35-402AA722BCF1}" destId="{66D69C7B-63B3-49F9-AADC-2660BDA44584}" srcOrd="9" destOrd="0" presId="urn:microsoft.com/office/officeart/2005/8/layout/list1"/>
    <dgm:cxn modelId="{44E0308D-175C-4AC4-8CD8-700E805AE5B5}" type="presParOf" srcId="{A4DDF52E-6A6D-4343-8F35-402AA722BCF1}" destId="{3E56F3AD-02EA-45C0-BE19-71004331AB6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AB06E-B30D-4E60-BD37-83593DF69D53}">
      <dsp:nvSpPr>
        <dsp:cNvPr id="0" name=""/>
        <dsp:cNvSpPr/>
      </dsp:nvSpPr>
      <dsp:spPr>
        <a:xfrm rot="2752416">
          <a:off x="3573817" y="3241602"/>
          <a:ext cx="366328" cy="41835"/>
        </a:xfrm>
        <a:custGeom>
          <a:avLst/>
          <a:gdLst/>
          <a:ahLst/>
          <a:cxnLst/>
          <a:rect l="0" t="0" r="0" b="0"/>
          <a:pathLst>
            <a:path>
              <a:moveTo>
                <a:pt x="0" y="20917"/>
              </a:moveTo>
              <a:lnTo>
                <a:pt x="366328" y="209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430E4F-5411-46BF-A12E-ACD84995BDD9}">
      <dsp:nvSpPr>
        <dsp:cNvPr id="0" name=""/>
        <dsp:cNvSpPr/>
      </dsp:nvSpPr>
      <dsp:spPr>
        <a:xfrm>
          <a:off x="3653145" y="2321449"/>
          <a:ext cx="186758" cy="41835"/>
        </a:xfrm>
        <a:custGeom>
          <a:avLst/>
          <a:gdLst/>
          <a:ahLst/>
          <a:cxnLst/>
          <a:rect l="0" t="0" r="0" b="0"/>
          <a:pathLst>
            <a:path>
              <a:moveTo>
                <a:pt x="0" y="20917"/>
              </a:moveTo>
              <a:lnTo>
                <a:pt x="186758" y="209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C5ED43-A025-417E-8F6E-0EB0565C252D}">
      <dsp:nvSpPr>
        <dsp:cNvPr id="0" name=""/>
        <dsp:cNvSpPr/>
      </dsp:nvSpPr>
      <dsp:spPr>
        <a:xfrm rot="18776966">
          <a:off x="3543852" y="1406964"/>
          <a:ext cx="343756" cy="41835"/>
        </a:xfrm>
        <a:custGeom>
          <a:avLst/>
          <a:gdLst/>
          <a:ahLst/>
          <a:cxnLst/>
          <a:rect l="0" t="0" r="0" b="0"/>
          <a:pathLst>
            <a:path>
              <a:moveTo>
                <a:pt x="0" y="20917"/>
              </a:moveTo>
              <a:lnTo>
                <a:pt x="343756" y="209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8C28EB-9B21-461A-8608-872FE8042C47}">
      <dsp:nvSpPr>
        <dsp:cNvPr id="0" name=""/>
        <dsp:cNvSpPr/>
      </dsp:nvSpPr>
      <dsp:spPr>
        <a:xfrm>
          <a:off x="207820" y="1290834"/>
          <a:ext cx="3509569" cy="22533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095B67-2A6C-4393-AFB3-66EF89B3CCA3}">
      <dsp:nvSpPr>
        <dsp:cNvPr id="0" name=""/>
        <dsp:cNvSpPr/>
      </dsp:nvSpPr>
      <dsp:spPr>
        <a:xfrm>
          <a:off x="2877000" y="385"/>
          <a:ext cx="3076531" cy="13520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l-GR" sz="3100" kern="1200" dirty="0"/>
            <a:t>Φωτιά - Σπινθήρας</a:t>
          </a:r>
        </a:p>
      </dsp:txBody>
      <dsp:txXfrm>
        <a:off x="3327548" y="198383"/>
        <a:ext cx="2175435" cy="956022"/>
      </dsp:txXfrm>
    </dsp:sp>
    <dsp:sp modelId="{8E7AE775-4BD2-4DFC-B0BC-35A4A0819ED7}">
      <dsp:nvSpPr>
        <dsp:cNvPr id="0" name=""/>
        <dsp:cNvSpPr/>
      </dsp:nvSpPr>
      <dsp:spPr>
        <a:xfrm>
          <a:off x="3839904" y="1666357"/>
          <a:ext cx="2310234" cy="13520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l-GR" sz="3200" kern="1200" dirty="0"/>
            <a:t>Καύσιμη ύλη</a:t>
          </a:r>
        </a:p>
      </dsp:txBody>
      <dsp:txXfrm>
        <a:off x="4178230" y="1864355"/>
        <a:ext cx="1633582" cy="956022"/>
      </dsp:txXfrm>
    </dsp:sp>
    <dsp:sp modelId="{62EBE07B-7D1A-4085-AABF-8051D6404A80}">
      <dsp:nvSpPr>
        <dsp:cNvPr id="0" name=""/>
        <dsp:cNvSpPr/>
      </dsp:nvSpPr>
      <dsp:spPr>
        <a:xfrm>
          <a:off x="3052368" y="3332330"/>
          <a:ext cx="2856057" cy="13520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l-GR" sz="3200" kern="1200" dirty="0"/>
            <a:t>Οξυγόνο.</a:t>
          </a:r>
        </a:p>
      </dsp:txBody>
      <dsp:txXfrm>
        <a:off x="3470628" y="3530328"/>
        <a:ext cx="2019537" cy="956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902E2-B6CD-4F21-B411-7D81549689BD}">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EF3AE6-D866-4809-93C6-E84FBAF143C1}">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l-GR" sz="1800" kern="1200" dirty="0"/>
            <a:t>α</a:t>
          </a:r>
          <a:r>
            <a:rPr lang="el-GR" sz="2000" kern="1200" dirty="0"/>
            <a:t>) Καλούμε την πυροσβεστική στον αριθμό τηλεφώνου 199 που είναι για όλη την Ελλάδα και δίνουμε όλες τις πληροφορίες που γνωρίζουμε.</a:t>
          </a:r>
        </a:p>
      </dsp:txBody>
      <dsp:txXfrm>
        <a:off x="573335" y="67003"/>
        <a:ext cx="7265810" cy="879050"/>
      </dsp:txXfrm>
    </dsp:sp>
    <dsp:sp modelId="{FFD6FE1E-619C-4953-9324-7970AC2B1024}">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78268A-3473-480A-86B6-7DFC4CECC7EF}">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l-GR" sz="2000" kern="1200" dirty="0"/>
            <a:t>β) Αν είναι δυνατόν, προσπαθούμε να σβήσουμε ή να περιορίσουμε την έκταση της πυρκαγιάς, πάντα όμως με ασφάλεια.</a:t>
          </a:r>
        </a:p>
      </dsp:txBody>
      <dsp:txXfrm>
        <a:off x="573335" y="1563884"/>
        <a:ext cx="7265810" cy="879050"/>
      </dsp:txXfrm>
    </dsp:sp>
    <dsp:sp modelId="{3E56F3AD-02EA-45C0-BE19-71004331AB6D}">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76347B-02EF-45FA-B4D6-F365AC0AEC18}">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l-GR" sz="1800" kern="1200" dirty="0"/>
            <a:t>γ</a:t>
          </a:r>
          <a:r>
            <a:rPr lang="el-GR" sz="2000" kern="1200" dirty="0"/>
            <a:t>) Αν υπάρχει κάποιος που χρειάζεται βοήθεια, τον βοηθάμε μέχρι να έρθει η Πυροσβεστική.</a:t>
          </a:r>
        </a:p>
      </dsp:txBody>
      <dsp:txXfrm>
        <a:off x="573335" y="3060764"/>
        <a:ext cx="7265810"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E8C0C3-91B4-4710-A1B8-5BA6F473229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DAC3E657-5B05-4C59-8E91-41883E691B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9D375B6C-E2F0-4891-901D-D9A754B3B6AC}"/>
              </a:ext>
            </a:extLst>
          </p:cNvPr>
          <p:cNvSpPr>
            <a:spLocks noGrp="1"/>
          </p:cNvSpPr>
          <p:nvPr>
            <p:ph type="dt" sz="half" idx="10"/>
          </p:nvPr>
        </p:nvSpPr>
        <p:spPr/>
        <p:txBody>
          <a:bodyPr/>
          <a:lstStyle/>
          <a:p>
            <a:fld id="{48A87A34-81AB-432B-8DAE-1953F412C126}" type="datetimeFigureOut">
              <a:rPr lang="en-US" smtClean="0"/>
              <a:t>1/30/2022</a:t>
            </a:fld>
            <a:endParaRPr lang="en-US" dirty="0"/>
          </a:p>
        </p:txBody>
      </p:sp>
      <p:sp>
        <p:nvSpPr>
          <p:cNvPr id="5" name="Θέση υποσέλιδου 4">
            <a:extLst>
              <a:ext uri="{FF2B5EF4-FFF2-40B4-BE49-F238E27FC236}">
                <a16:creationId xmlns:a16="http://schemas.microsoft.com/office/drawing/2014/main" id="{3975958C-3325-4859-BA39-0E07C2D2E765}"/>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E5535748-CFAB-4330-A993-7E73E49CB6D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9124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AD8E2B-D48E-4B8B-BDF2-74947713D90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947C865-50EC-4DBB-BE64-8D9756FDE06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FAC4479-F64F-415D-8BB0-FDC3687F1D5F}"/>
              </a:ext>
            </a:extLst>
          </p:cNvPr>
          <p:cNvSpPr>
            <a:spLocks noGrp="1"/>
          </p:cNvSpPr>
          <p:nvPr>
            <p:ph type="dt" sz="half" idx="10"/>
          </p:nvPr>
        </p:nvSpPr>
        <p:spPr/>
        <p:txBody>
          <a:bodyPr/>
          <a:lstStyle/>
          <a:p>
            <a:fld id="{48A87A34-81AB-432B-8DAE-1953F412C126}" type="datetimeFigureOut">
              <a:rPr lang="en-US" smtClean="0"/>
              <a:t>1/30/2022</a:t>
            </a:fld>
            <a:endParaRPr lang="en-US" dirty="0"/>
          </a:p>
        </p:txBody>
      </p:sp>
      <p:sp>
        <p:nvSpPr>
          <p:cNvPr id="5" name="Θέση υποσέλιδου 4">
            <a:extLst>
              <a:ext uri="{FF2B5EF4-FFF2-40B4-BE49-F238E27FC236}">
                <a16:creationId xmlns:a16="http://schemas.microsoft.com/office/drawing/2014/main" id="{F8F9F781-DE5D-4792-AAEE-5B8C858A2296}"/>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8A003872-35B3-4146-9DD2-2770459F271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320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2276AEC-F95A-4062-A24B-5D25FB87895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E903778-E801-4CEB-9B84-EA1675AFBAA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AD73DF3-4535-4069-A856-0134A1F61A3E}"/>
              </a:ext>
            </a:extLst>
          </p:cNvPr>
          <p:cNvSpPr>
            <a:spLocks noGrp="1"/>
          </p:cNvSpPr>
          <p:nvPr>
            <p:ph type="dt" sz="half" idx="10"/>
          </p:nvPr>
        </p:nvSpPr>
        <p:spPr/>
        <p:txBody>
          <a:bodyPr/>
          <a:lstStyle/>
          <a:p>
            <a:fld id="{48A87A34-81AB-432B-8DAE-1953F412C126}" type="datetimeFigureOut">
              <a:rPr lang="en-US" smtClean="0"/>
              <a:pPr/>
              <a:t>1/30/2022</a:t>
            </a:fld>
            <a:endParaRPr lang="en-US" dirty="0"/>
          </a:p>
        </p:txBody>
      </p:sp>
      <p:sp>
        <p:nvSpPr>
          <p:cNvPr id="5" name="Θέση υποσέλιδου 4">
            <a:extLst>
              <a:ext uri="{FF2B5EF4-FFF2-40B4-BE49-F238E27FC236}">
                <a16:creationId xmlns:a16="http://schemas.microsoft.com/office/drawing/2014/main" id="{68C52C8D-A192-4318-861A-ED49FE875B28}"/>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45DBDCBE-678F-4B7C-862F-6204BE2FD1B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2720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3101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116166-10BF-4AA2-AC8F-8BCA286F114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CBBAF62-20DD-4019-9D45-C32A6F732F5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51662CB-D922-4B41-8674-2C0593775BA1}"/>
              </a:ext>
            </a:extLst>
          </p:cNvPr>
          <p:cNvSpPr>
            <a:spLocks noGrp="1"/>
          </p:cNvSpPr>
          <p:nvPr>
            <p:ph type="dt" sz="half" idx="10"/>
          </p:nvPr>
        </p:nvSpPr>
        <p:spPr/>
        <p:txBody>
          <a:bodyPr/>
          <a:lstStyle/>
          <a:p>
            <a:fld id="{48A87A34-81AB-432B-8DAE-1953F412C126}" type="datetimeFigureOut">
              <a:rPr lang="en-US" smtClean="0"/>
              <a:t>1/30/2022</a:t>
            </a:fld>
            <a:endParaRPr lang="en-US" dirty="0"/>
          </a:p>
        </p:txBody>
      </p:sp>
      <p:sp>
        <p:nvSpPr>
          <p:cNvPr id="5" name="Θέση υποσέλιδου 4">
            <a:extLst>
              <a:ext uri="{FF2B5EF4-FFF2-40B4-BE49-F238E27FC236}">
                <a16:creationId xmlns:a16="http://schemas.microsoft.com/office/drawing/2014/main" id="{7BD176FE-6D45-4700-BB09-8DF87BBE4FC4}"/>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0406C9BA-7CA9-492A-A4A8-622D550EF3C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5938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7F9CC7-A093-42E2-852E-039AD90C4A7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0FED575-8786-47EB-AA35-4538A3D16B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AD31C77E-9D98-40FA-A0E8-89E8560407B8}"/>
              </a:ext>
            </a:extLst>
          </p:cNvPr>
          <p:cNvSpPr>
            <a:spLocks noGrp="1"/>
          </p:cNvSpPr>
          <p:nvPr>
            <p:ph type="dt" sz="half" idx="10"/>
          </p:nvPr>
        </p:nvSpPr>
        <p:spPr/>
        <p:txBody>
          <a:bodyPr/>
          <a:lstStyle/>
          <a:p>
            <a:fld id="{48A87A34-81AB-432B-8DAE-1953F412C126}" type="datetimeFigureOut">
              <a:rPr lang="en-US" smtClean="0"/>
              <a:pPr/>
              <a:t>1/30/2022</a:t>
            </a:fld>
            <a:endParaRPr lang="en-US" dirty="0"/>
          </a:p>
        </p:txBody>
      </p:sp>
      <p:sp>
        <p:nvSpPr>
          <p:cNvPr id="5" name="Θέση υποσέλιδου 4">
            <a:extLst>
              <a:ext uri="{FF2B5EF4-FFF2-40B4-BE49-F238E27FC236}">
                <a16:creationId xmlns:a16="http://schemas.microsoft.com/office/drawing/2014/main" id="{2D2A8AAF-01C5-4D2C-9A81-FF953B148015}"/>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0F9C17BC-FD3E-4990-8B83-30D34D807EB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59159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7D5882-78E7-4E1B-AF0F-7B9AA78A501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6291E4C-1CAE-47E5-BD09-62928D45D7B3}"/>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F2F034B-821B-43D4-AF23-8158C440011E}"/>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4512CC0-45FE-4237-B9B6-6EE0086F56BB}"/>
              </a:ext>
            </a:extLst>
          </p:cNvPr>
          <p:cNvSpPr>
            <a:spLocks noGrp="1"/>
          </p:cNvSpPr>
          <p:nvPr>
            <p:ph type="dt" sz="half" idx="10"/>
          </p:nvPr>
        </p:nvSpPr>
        <p:spPr/>
        <p:txBody>
          <a:bodyPr/>
          <a:lstStyle/>
          <a:p>
            <a:fld id="{48A87A34-81AB-432B-8DAE-1953F412C126}" type="datetimeFigureOut">
              <a:rPr lang="en-US" smtClean="0"/>
              <a:t>1/30/2022</a:t>
            </a:fld>
            <a:endParaRPr lang="en-US" dirty="0"/>
          </a:p>
        </p:txBody>
      </p:sp>
      <p:sp>
        <p:nvSpPr>
          <p:cNvPr id="6" name="Θέση υποσέλιδου 5">
            <a:extLst>
              <a:ext uri="{FF2B5EF4-FFF2-40B4-BE49-F238E27FC236}">
                <a16:creationId xmlns:a16="http://schemas.microsoft.com/office/drawing/2014/main" id="{DEB003CA-1110-46AE-9B4B-3CA855F91543}"/>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id="{4BC1C207-B69F-4049-ADF3-D404AD555A1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83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350FB1-8600-42FC-8BD2-D6375CC38C3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37E8992-6C59-47A5-81A4-5CCD8B129F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326F37A-F68F-4DAB-960D-73A0B7959EE6}"/>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5E6AB6E8-E6DE-4E8E-B4B5-71D580DFBD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FB233BB-7CAF-4BDC-AD4B-74D28F18600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4DD1486C-0787-40DE-995B-6BBB9979B720}"/>
              </a:ext>
            </a:extLst>
          </p:cNvPr>
          <p:cNvSpPr>
            <a:spLocks noGrp="1"/>
          </p:cNvSpPr>
          <p:nvPr>
            <p:ph type="dt" sz="half" idx="10"/>
          </p:nvPr>
        </p:nvSpPr>
        <p:spPr/>
        <p:txBody>
          <a:bodyPr/>
          <a:lstStyle/>
          <a:p>
            <a:fld id="{48A87A34-81AB-432B-8DAE-1953F412C126}" type="datetimeFigureOut">
              <a:rPr lang="en-US" smtClean="0"/>
              <a:t>1/30/2022</a:t>
            </a:fld>
            <a:endParaRPr lang="en-US" dirty="0"/>
          </a:p>
        </p:txBody>
      </p:sp>
      <p:sp>
        <p:nvSpPr>
          <p:cNvPr id="8" name="Θέση υποσέλιδου 7">
            <a:extLst>
              <a:ext uri="{FF2B5EF4-FFF2-40B4-BE49-F238E27FC236}">
                <a16:creationId xmlns:a16="http://schemas.microsoft.com/office/drawing/2014/main" id="{81DDDEB0-67B6-4F50-A7CD-8D3B74C7B0D8}"/>
              </a:ext>
            </a:extLst>
          </p:cNvPr>
          <p:cNvSpPr>
            <a:spLocks noGrp="1"/>
          </p:cNvSpPr>
          <p:nvPr>
            <p:ph type="ftr" sz="quarter" idx="11"/>
          </p:nvPr>
        </p:nvSpPr>
        <p:spPr/>
        <p:txBody>
          <a:bodyPr/>
          <a:lstStyle/>
          <a:p>
            <a:endParaRPr lang="en-US" dirty="0"/>
          </a:p>
        </p:txBody>
      </p:sp>
      <p:sp>
        <p:nvSpPr>
          <p:cNvPr id="9" name="Θέση αριθμού διαφάνειας 8">
            <a:extLst>
              <a:ext uri="{FF2B5EF4-FFF2-40B4-BE49-F238E27FC236}">
                <a16:creationId xmlns:a16="http://schemas.microsoft.com/office/drawing/2014/main" id="{EF3C3B1B-847F-424B-91C3-10CFA0B1CF0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207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65BFB6-6997-46F9-A17D-AD5302B0AC8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88BC2C8-FB6D-41E0-A5F0-238152E4A8EB}"/>
              </a:ext>
            </a:extLst>
          </p:cNvPr>
          <p:cNvSpPr>
            <a:spLocks noGrp="1"/>
          </p:cNvSpPr>
          <p:nvPr>
            <p:ph type="dt" sz="half" idx="10"/>
          </p:nvPr>
        </p:nvSpPr>
        <p:spPr/>
        <p:txBody>
          <a:bodyPr/>
          <a:lstStyle/>
          <a:p>
            <a:fld id="{48A87A34-81AB-432B-8DAE-1953F412C126}" type="datetimeFigureOut">
              <a:rPr lang="en-US" smtClean="0"/>
              <a:t>1/30/2022</a:t>
            </a:fld>
            <a:endParaRPr lang="en-US" dirty="0"/>
          </a:p>
        </p:txBody>
      </p:sp>
      <p:sp>
        <p:nvSpPr>
          <p:cNvPr id="4" name="Θέση υποσέλιδου 3">
            <a:extLst>
              <a:ext uri="{FF2B5EF4-FFF2-40B4-BE49-F238E27FC236}">
                <a16:creationId xmlns:a16="http://schemas.microsoft.com/office/drawing/2014/main" id="{C436EE3A-1A7A-493D-B1E0-1ED7ADCEB01E}"/>
              </a:ext>
            </a:extLst>
          </p:cNvPr>
          <p:cNvSpPr>
            <a:spLocks noGrp="1"/>
          </p:cNvSpPr>
          <p:nvPr>
            <p:ph type="ftr" sz="quarter" idx="11"/>
          </p:nvPr>
        </p:nvSpPr>
        <p:spPr/>
        <p:txBody>
          <a:bodyPr/>
          <a:lstStyle/>
          <a:p>
            <a:endParaRPr lang="en-US" dirty="0"/>
          </a:p>
        </p:txBody>
      </p:sp>
      <p:sp>
        <p:nvSpPr>
          <p:cNvPr id="5" name="Θέση αριθμού διαφάνειας 4">
            <a:extLst>
              <a:ext uri="{FF2B5EF4-FFF2-40B4-BE49-F238E27FC236}">
                <a16:creationId xmlns:a16="http://schemas.microsoft.com/office/drawing/2014/main" id="{B39FE002-7B48-4A0B-A54C-F58BB8BBCA6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9469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29B05C5-0115-4EE3-9182-FE227D582624}"/>
              </a:ext>
            </a:extLst>
          </p:cNvPr>
          <p:cNvSpPr>
            <a:spLocks noGrp="1"/>
          </p:cNvSpPr>
          <p:nvPr>
            <p:ph type="dt" sz="half" idx="10"/>
          </p:nvPr>
        </p:nvSpPr>
        <p:spPr/>
        <p:txBody>
          <a:bodyPr/>
          <a:lstStyle/>
          <a:p>
            <a:fld id="{48A87A34-81AB-432B-8DAE-1953F412C126}" type="datetimeFigureOut">
              <a:rPr lang="en-US" smtClean="0"/>
              <a:t>1/30/2022</a:t>
            </a:fld>
            <a:endParaRPr lang="en-US" dirty="0"/>
          </a:p>
        </p:txBody>
      </p:sp>
      <p:sp>
        <p:nvSpPr>
          <p:cNvPr id="3" name="Θέση υποσέλιδου 2">
            <a:extLst>
              <a:ext uri="{FF2B5EF4-FFF2-40B4-BE49-F238E27FC236}">
                <a16:creationId xmlns:a16="http://schemas.microsoft.com/office/drawing/2014/main" id="{F01A692C-123C-4682-AC08-D45FCFBACAC0}"/>
              </a:ext>
            </a:extLst>
          </p:cNvPr>
          <p:cNvSpPr>
            <a:spLocks noGrp="1"/>
          </p:cNvSpPr>
          <p:nvPr>
            <p:ph type="ftr" sz="quarter" idx="1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CC400B3F-7562-4B4E-9CEA-DCD5130438F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8305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A8FA67-05DC-46EA-8C0A-DCBD8F3ED70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2ADD41A-1D73-42E1-8784-460ABF57F5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4776F27-FE7C-41BF-B0FB-3B824C5E75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A7E1970-8DB2-48DC-B04E-373F2A652A7A}"/>
              </a:ext>
            </a:extLst>
          </p:cNvPr>
          <p:cNvSpPr>
            <a:spLocks noGrp="1"/>
          </p:cNvSpPr>
          <p:nvPr>
            <p:ph type="dt" sz="half" idx="10"/>
          </p:nvPr>
        </p:nvSpPr>
        <p:spPr/>
        <p:txBody>
          <a:bodyPr/>
          <a:lstStyle/>
          <a:p>
            <a:fld id="{48A87A34-81AB-432B-8DAE-1953F412C126}" type="datetimeFigureOut">
              <a:rPr lang="en-US" smtClean="0"/>
              <a:t>1/30/2022</a:t>
            </a:fld>
            <a:endParaRPr lang="en-US" dirty="0"/>
          </a:p>
        </p:txBody>
      </p:sp>
      <p:sp>
        <p:nvSpPr>
          <p:cNvPr id="6" name="Θέση υποσέλιδου 5">
            <a:extLst>
              <a:ext uri="{FF2B5EF4-FFF2-40B4-BE49-F238E27FC236}">
                <a16:creationId xmlns:a16="http://schemas.microsoft.com/office/drawing/2014/main" id="{11E21F81-0C65-4D02-A88D-707C4703ADE3}"/>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id="{BA3A84DB-43DB-4F15-A0EC-B3DC98224C0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2786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C96B96-1E73-43EB-A388-72367F3A12A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F554D7E-7318-4BFF-8C8E-6084ECC025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27824264-5328-4A18-84E2-20952D401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7BEB359-0433-4C8A-AABC-F5C5C2A6F5E2}"/>
              </a:ext>
            </a:extLst>
          </p:cNvPr>
          <p:cNvSpPr>
            <a:spLocks noGrp="1"/>
          </p:cNvSpPr>
          <p:nvPr>
            <p:ph type="dt" sz="half" idx="10"/>
          </p:nvPr>
        </p:nvSpPr>
        <p:spPr/>
        <p:txBody>
          <a:bodyPr/>
          <a:lstStyle/>
          <a:p>
            <a:fld id="{48A87A34-81AB-432B-8DAE-1953F412C126}" type="datetimeFigureOut">
              <a:rPr lang="en-US" smtClean="0"/>
              <a:t>1/30/2022</a:t>
            </a:fld>
            <a:endParaRPr lang="en-US" dirty="0"/>
          </a:p>
        </p:txBody>
      </p:sp>
      <p:sp>
        <p:nvSpPr>
          <p:cNvPr id="6" name="Θέση υποσέλιδου 5">
            <a:extLst>
              <a:ext uri="{FF2B5EF4-FFF2-40B4-BE49-F238E27FC236}">
                <a16:creationId xmlns:a16="http://schemas.microsoft.com/office/drawing/2014/main" id="{23B0D3B6-6870-4FF2-BEC2-651DC8191E73}"/>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id="{16EED4D7-C57B-491B-9428-8913FE0223B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3754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F1E53DB-130D-4B02-9726-DF64195BB0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2E572BA-B35B-411F-B992-FF0C452B6B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8E17373-1AE1-4A3A-843A-5563CDC463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1/30/2022</a:t>
            </a:fld>
            <a:endParaRPr lang="en-US" dirty="0"/>
          </a:p>
        </p:txBody>
      </p:sp>
      <p:sp>
        <p:nvSpPr>
          <p:cNvPr id="5" name="Θέση υποσέλιδου 4">
            <a:extLst>
              <a:ext uri="{FF2B5EF4-FFF2-40B4-BE49-F238E27FC236}">
                <a16:creationId xmlns:a16="http://schemas.microsoft.com/office/drawing/2014/main" id="{7F48EA06-8597-4ED5-953B-1569FFC0DE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Θέση αριθμού διαφάνειας 5">
            <a:extLst>
              <a:ext uri="{FF2B5EF4-FFF2-40B4-BE49-F238E27FC236}">
                <a16:creationId xmlns:a16="http://schemas.microsoft.com/office/drawing/2014/main" id="{377CBDC4-BCB6-4A08-A345-FC81173DE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3969436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ec.europa.eu/clima/sites/youth/causes_el" TargetMode="External"/><Relationship Id="rId2" Type="http://schemas.openxmlformats.org/officeDocument/2006/relationships/hyperlink" Target="https://el.wikipedia.org/wiki/&#928;&#965;&#961;&#954;&#945;&#947;&#953;&#940;" TargetMode="External"/><Relationship Id="rId1" Type="http://schemas.openxmlformats.org/officeDocument/2006/relationships/slideLayout" Target="../slideLayouts/slideLayout2.xml"/><Relationship Id="rId5" Type="http://schemas.openxmlformats.org/officeDocument/2006/relationships/hyperlink" Target="https://el.wikipedia.org/wiki/&#916;&#945;&#963;&#953;&#954;&#941;&#962;_&#960;&#965;&#961;&#954;&#945;&#947;&#953;&#941;&#962;_&#963;&#964;&#951;&#957;_&#917;&#955;&#955;&#940;&#948;&#945;_&#964;&#959;_2007#&#928;&#965;&#961;&#954;&#945;&#947;&#953;&#940;_&#925;&#959;&#956;&#959;&#973;_&#924;&#949;&#963;&#963;&#951;&#957;&#943;&#945;&#962;" TargetMode="External"/><Relationship Id="rId4" Type="http://schemas.openxmlformats.org/officeDocument/2006/relationships/hyperlink" Target="https://www.iatronet.gr/article/102998/ohe-h-yperthermansh-toy-planhth-erhetai-10-hronia-noritera"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009EEC-B3E7-4526-B06E-DF53EF384759}"/>
              </a:ext>
            </a:extLst>
          </p:cNvPr>
          <p:cNvSpPr>
            <a:spLocks noGrp="1"/>
          </p:cNvSpPr>
          <p:nvPr>
            <p:ph type="ctrTitle"/>
          </p:nvPr>
        </p:nvSpPr>
        <p:spPr>
          <a:xfrm>
            <a:off x="1496860" y="1807105"/>
            <a:ext cx="9448800" cy="1825096"/>
          </a:xfrm>
        </p:spPr>
        <p:txBody>
          <a:bodyPr>
            <a:normAutofit/>
          </a:bodyPr>
          <a:lstStyle/>
          <a:p>
            <a:r>
              <a:rPr lang="el-GR" sz="8000" i="1">
                <a:solidFill>
                  <a:srgbClr val="FF0000"/>
                </a:solidFill>
              </a:rPr>
              <a:t>ΠΥΡΚΑΓΙΑ </a:t>
            </a:r>
            <a:endParaRPr lang="el-GR" sz="8000" b="1" i="1" u="sng" dirty="0">
              <a:solidFill>
                <a:srgbClr val="FF0000"/>
              </a:solidFill>
            </a:endParaRPr>
          </a:p>
        </p:txBody>
      </p:sp>
      <p:sp>
        <p:nvSpPr>
          <p:cNvPr id="3" name="Υπότιτλος 2">
            <a:extLst>
              <a:ext uri="{FF2B5EF4-FFF2-40B4-BE49-F238E27FC236}">
                <a16:creationId xmlns:a16="http://schemas.microsoft.com/office/drawing/2014/main" id="{EFA5FF9A-1753-4308-B332-10D1EA9606F2}"/>
              </a:ext>
            </a:extLst>
          </p:cNvPr>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60380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explode.wav"/>
          </p:stSnd>
        </p:sndAc>
      </p:transition>
    </mc:Choice>
    <mc:Fallback xmlns="">
      <p:transition spd="slow">
        <p:fade/>
        <p:sndAc>
          <p:stSnd>
            <p:snd r:embed="rId3" name="explode.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5CC508-B17F-43CA-B864-9F34EB627C21}"/>
              </a:ext>
            </a:extLst>
          </p:cNvPr>
          <p:cNvSpPr>
            <a:spLocks noGrp="1"/>
          </p:cNvSpPr>
          <p:nvPr>
            <p:ph type="title"/>
          </p:nvPr>
        </p:nvSpPr>
        <p:spPr>
          <a:xfrm>
            <a:off x="838200" y="1173707"/>
            <a:ext cx="7077501" cy="883694"/>
          </a:xfrm>
        </p:spPr>
        <p:txBody>
          <a:bodyPr/>
          <a:lstStyle/>
          <a:p>
            <a:pPr algn="l"/>
            <a:r>
              <a:rPr lang="el-GR" dirty="0">
                <a:solidFill>
                  <a:srgbClr val="FF0000"/>
                </a:solidFill>
              </a:rPr>
              <a:t>Επιπτώσεις:</a:t>
            </a:r>
          </a:p>
        </p:txBody>
      </p:sp>
      <p:sp>
        <p:nvSpPr>
          <p:cNvPr id="3" name="Θέση περιεχομένου 2">
            <a:extLst>
              <a:ext uri="{FF2B5EF4-FFF2-40B4-BE49-F238E27FC236}">
                <a16:creationId xmlns:a16="http://schemas.microsoft.com/office/drawing/2014/main" id="{895240E7-8C6A-4131-8B33-8A5996F8144C}"/>
              </a:ext>
            </a:extLst>
          </p:cNvPr>
          <p:cNvSpPr>
            <a:spLocks noGrp="1"/>
          </p:cNvSpPr>
          <p:nvPr>
            <p:ph idx="1"/>
          </p:nvPr>
        </p:nvSpPr>
        <p:spPr>
          <a:xfrm>
            <a:off x="409433" y="2456598"/>
            <a:ext cx="11122925" cy="3679422"/>
          </a:xfrm>
        </p:spPr>
        <p:txBody>
          <a:bodyPr>
            <a:normAutofit/>
          </a:bodyPr>
          <a:lstStyle/>
          <a:p>
            <a:r>
              <a:rPr lang="el-GR" sz="2000" dirty="0"/>
              <a:t>Προβλέπεται ότι η υπερθέρμανση του πλανήτη θα έχει επιπτώσεις τόσο στο περιβάλλον όσο και στις ανθρώπινες δραστηριότητες. Στις κυριότερες από αυτές συγκαταλέγονται η αύξηση της στάθμης των θαλασσών καθώς και διαφορετικά ακραία καιρικά φαινόμενα. Για τη στάθμη της θάλασσας, οι επιστήμονες μιλούν για άνοδο κατά πέντε εκατοστά ανά δεκαετία, με την περιοχή της Θεσσαλονίκης να συγκαταλέγεται ανάμεσα στις πλέον ευάλωτες της Μεσογείου[6]. Η εκτίμηση των επιπτώσεων της συγκέντρωσης των αερίων θερμοκηπίου στην γενικότερη οικολογική ισορροπία, αποτελεί πεδίο επιστημονικής αντιπαράθεσης καθώς υπάρχουν πολλές διαφορετικές παράμετροι που </a:t>
            </a:r>
            <a:r>
              <a:rPr lang="el-GR" sz="2000" dirty="0" err="1"/>
              <a:t>αλληλεπιδρούν</a:t>
            </a:r>
            <a:r>
              <a:rPr lang="el-GR" sz="2000" dirty="0"/>
              <a:t> και πολλά στοιχεία που πρέπει να συνεκτιμηθούν.</a:t>
            </a:r>
          </a:p>
        </p:txBody>
      </p:sp>
    </p:spTree>
    <p:extLst>
      <p:ext uri="{BB962C8B-B14F-4D97-AF65-F5344CB8AC3E}">
        <p14:creationId xmlns:p14="http://schemas.microsoft.com/office/powerpoint/2010/main" val="56219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697C5E-A7B8-4697-AEA8-BE2AABAD2FC2}"/>
              </a:ext>
            </a:extLst>
          </p:cNvPr>
          <p:cNvSpPr>
            <a:spLocks noGrp="1"/>
          </p:cNvSpPr>
          <p:nvPr>
            <p:ph type="title"/>
          </p:nvPr>
        </p:nvSpPr>
        <p:spPr>
          <a:xfrm>
            <a:off x="440141" y="368490"/>
            <a:ext cx="7516504" cy="1173708"/>
          </a:xfrm>
        </p:spPr>
        <p:txBody>
          <a:bodyPr/>
          <a:lstStyle/>
          <a:p>
            <a:pPr algn="l"/>
            <a:r>
              <a:rPr lang="el-GR" dirty="0">
                <a:solidFill>
                  <a:srgbClr val="FF0000"/>
                </a:solidFill>
              </a:rPr>
              <a:t>Κλίμα:</a:t>
            </a:r>
          </a:p>
        </p:txBody>
      </p:sp>
      <p:sp>
        <p:nvSpPr>
          <p:cNvPr id="3" name="Θέση περιεχομένου 2">
            <a:extLst>
              <a:ext uri="{FF2B5EF4-FFF2-40B4-BE49-F238E27FC236}">
                <a16:creationId xmlns:a16="http://schemas.microsoft.com/office/drawing/2014/main" id="{5772128C-9D3A-44F3-9ED5-01A2C5C96417}"/>
              </a:ext>
            </a:extLst>
          </p:cNvPr>
          <p:cNvSpPr>
            <a:spLocks noGrp="1"/>
          </p:cNvSpPr>
          <p:nvPr>
            <p:ph idx="1"/>
          </p:nvPr>
        </p:nvSpPr>
        <p:spPr>
          <a:xfrm>
            <a:off x="440141" y="1542198"/>
            <a:ext cx="11751858" cy="5315802"/>
          </a:xfrm>
        </p:spPr>
        <p:txBody>
          <a:bodyPr>
            <a:normAutofit/>
          </a:bodyPr>
          <a:lstStyle/>
          <a:p>
            <a:r>
              <a:rPr lang="el-GR" sz="2000" dirty="0"/>
              <a:t>Η υπερθέρμανση του πλανήτη συνιστά και την αλλαγή του κλίματος της Γης μετακινώντας τις ζώνες βροχοπτώσεως, από τον ισημερινό προς τον βορρά και </a:t>
            </a:r>
            <a:r>
              <a:rPr lang="el-GR" sz="2000" dirty="0" err="1"/>
              <a:t>ερημοποιώντας</a:t>
            </a:r>
            <a:r>
              <a:rPr lang="el-GR" sz="2000" dirty="0"/>
              <a:t> το κάτω τμήμα της εύκρατης ζώνης. Αυτό συνεπάγεται αλλαγές στους διάφορους τύπους βλάστησης τόσο στις γεωργικές όσο και στις δασικές εκτάσεις. Αναμένονται επιπλέον συχνότερα ακραία καιρικά φαινόμενα, όπως κύματα θερμότητας και ξηρασίες ή έντονες βροχοπτώσεις ανάλογα με την περιοχή.</a:t>
            </a:r>
          </a:p>
          <a:p>
            <a:endParaRPr lang="el-GR" sz="2000" dirty="0"/>
          </a:p>
          <a:p>
            <a:r>
              <a:rPr lang="el-GR" sz="2000" dirty="0"/>
              <a:t>Το γνωστό εύκρατο μεσογειακό κλίμα της Ελλάδας με τους ήπιους, βροχερούς χειμώνες και τα σχετικά θερμά και ξηρά καλοκαίρια θα αλλάξει προς μια θερμότερη, πιο ξηρή εκδοχή, που θα γίνει πιο αισθητή τις επόμενες δεκαετίες. Παρατηρείται τριπλασιασμός της συχνότητας των ακραίων καιρικών φαινομένων, τα τελευταία 30 χρόνια και αύξηση της μέσης θερμοκρασίας, ιδιαίτερα τους καλοκαιρινούς μήνες, από τις αρχές της δεκαετίας του ’90 και μετά. Το καλοκαίρι του 1999 ήταν το θερμότερο του 20ού αιώνα</a:t>
            </a:r>
          </a:p>
          <a:p>
            <a:endParaRPr lang="el-GR" sz="2000" dirty="0"/>
          </a:p>
          <a:p>
            <a:r>
              <a:rPr lang="el-GR" sz="2000" dirty="0"/>
              <a:t>Οι περιοχές που θα επηρεαστούν εντονότερα θα είναι η ανατολική και νότια Ελλάδα, ιδιαίτερα η Αττική, η Θεσσαλία, η Θεσσαλονίκη και η ανατολική Πελοπόννησος. Στο κέντρο της Αθήνας, ο Νοέμβριος του 2010 ήταν ο πιο θερμός Νοέμβρης από το 1926.</a:t>
            </a:r>
          </a:p>
        </p:txBody>
      </p:sp>
    </p:spTree>
    <p:extLst>
      <p:ext uri="{BB962C8B-B14F-4D97-AF65-F5344CB8AC3E}">
        <p14:creationId xmlns:p14="http://schemas.microsoft.com/office/powerpoint/2010/main" val="151717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C72576-602A-4780-8942-0589AA4A248C}"/>
              </a:ext>
            </a:extLst>
          </p:cNvPr>
          <p:cNvSpPr>
            <a:spLocks noGrp="1"/>
          </p:cNvSpPr>
          <p:nvPr>
            <p:ph type="title"/>
          </p:nvPr>
        </p:nvSpPr>
        <p:spPr>
          <a:xfrm>
            <a:off x="750627" y="1023583"/>
            <a:ext cx="7096836" cy="1555844"/>
          </a:xfrm>
        </p:spPr>
        <p:txBody>
          <a:bodyPr/>
          <a:lstStyle/>
          <a:p>
            <a:pPr algn="l"/>
            <a:r>
              <a:rPr lang="el-GR" dirty="0">
                <a:solidFill>
                  <a:srgbClr val="FF0000"/>
                </a:solidFill>
              </a:rPr>
              <a:t>Υγεία:</a:t>
            </a:r>
          </a:p>
        </p:txBody>
      </p:sp>
      <p:sp>
        <p:nvSpPr>
          <p:cNvPr id="3" name="Θέση περιεχομένου 2">
            <a:extLst>
              <a:ext uri="{FF2B5EF4-FFF2-40B4-BE49-F238E27FC236}">
                <a16:creationId xmlns:a16="http://schemas.microsoft.com/office/drawing/2014/main" id="{F2C64BFF-3C83-45E2-8548-AEE8D02E09E2}"/>
              </a:ext>
            </a:extLst>
          </p:cNvPr>
          <p:cNvSpPr>
            <a:spLocks noGrp="1"/>
          </p:cNvSpPr>
          <p:nvPr>
            <p:ph idx="1"/>
          </p:nvPr>
        </p:nvSpPr>
        <p:spPr>
          <a:xfrm>
            <a:off x="750627" y="2579426"/>
            <a:ext cx="10515600" cy="3597536"/>
          </a:xfrm>
        </p:spPr>
        <p:txBody>
          <a:bodyPr>
            <a:normAutofit/>
          </a:bodyPr>
          <a:lstStyle/>
          <a:p>
            <a:pPr>
              <a:buFont typeface="Wingdings" panose="05000000000000000000" pitchFamily="2" charset="2"/>
              <a:buChar char="Ø"/>
            </a:pPr>
            <a:r>
              <a:rPr lang="el-GR" sz="2000" dirty="0"/>
              <a:t>Η άνοδος της θερμοκρασίας εμφανίζει δύο αντικρουόμενα άμεσα αποτελέσματα σε σχέση με την ανθρώπινη θνησιμότητα: οδηγεί σε αύξηση των θανάτων κατά τη διάρκεια του καλοκαιριού αλλά και σε μείωση των θανάτων κατά τη διάρκεια του χειμώνα. Μία άλλη παράμετρος της παγκόσμιας θέρμανσης αφορά στην ενδεχόμενη εξάπλωση και άνθιση επιδημιών του παρελθόντος, καθώς οι μεγάλες θερμοκρασίες και η υγρασία αποτελούν κατάλληλο υπόβαθρο για την ανάπτυξη πολλών μικροβίων.</a:t>
            </a:r>
          </a:p>
        </p:txBody>
      </p:sp>
    </p:spTree>
    <p:extLst>
      <p:ext uri="{BB962C8B-B14F-4D97-AF65-F5344CB8AC3E}">
        <p14:creationId xmlns:p14="http://schemas.microsoft.com/office/powerpoint/2010/main" val="3932263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9930D2-1C1F-445B-BA5B-958B26504053}"/>
              </a:ext>
            </a:extLst>
          </p:cNvPr>
          <p:cNvSpPr>
            <a:spLocks noGrp="1"/>
          </p:cNvSpPr>
          <p:nvPr>
            <p:ph type="title"/>
          </p:nvPr>
        </p:nvSpPr>
        <p:spPr>
          <a:xfrm>
            <a:off x="685800" y="1214650"/>
            <a:ext cx="8389961" cy="1160059"/>
          </a:xfrm>
        </p:spPr>
        <p:txBody>
          <a:bodyPr/>
          <a:lstStyle/>
          <a:p>
            <a:pPr algn="l"/>
            <a:r>
              <a:rPr lang="el-GR" dirty="0">
                <a:solidFill>
                  <a:srgbClr val="FF0000"/>
                </a:solidFill>
              </a:rPr>
              <a:t>Γεωργία:</a:t>
            </a:r>
          </a:p>
        </p:txBody>
      </p:sp>
      <p:sp>
        <p:nvSpPr>
          <p:cNvPr id="3" name="Θέση περιεχομένου 2">
            <a:extLst>
              <a:ext uri="{FF2B5EF4-FFF2-40B4-BE49-F238E27FC236}">
                <a16:creationId xmlns:a16="http://schemas.microsoft.com/office/drawing/2014/main" id="{FC8FC4EB-793E-4409-8344-1727C7884FC6}"/>
              </a:ext>
            </a:extLst>
          </p:cNvPr>
          <p:cNvSpPr>
            <a:spLocks noGrp="1"/>
          </p:cNvSpPr>
          <p:nvPr>
            <p:ph idx="1"/>
          </p:nvPr>
        </p:nvSpPr>
        <p:spPr>
          <a:xfrm>
            <a:off x="838200" y="2524835"/>
            <a:ext cx="10515600" cy="3652127"/>
          </a:xfrm>
        </p:spPr>
        <p:txBody>
          <a:bodyPr>
            <a:normAutofit/>
          </a:bodyPr>
          <a:lstStyle/>
          <a:p>
            <a:pPr>
              <a:buFont typeface="Wingdings" panose="05000000000000000000" pitchFamily="2" charset="2"/>
              <a:buChar char="Ø"/>
            </a:pPr>
            <a:r>
              <a:rPr lang="el-GR" sz="2000" dirty="0"/>
              <a:t>Εξαιτίας της κλιματικής αλλαγής λόγω της </a:t>
            </a:r>
            <a:r>
              <a:rPr lang="el-GR" sz="2000" dirty="0" err="1"/>
              <a:t>υπεθέρμανσης</a:t>
            </a:r>
            <a:r>
              <a:rPr lang="el-GR" sz="2000" dirty="0"/>
              <a:t> του πλανήτη, αναμένεται η αύξηση της συχνότητας των ξηρασιών στην Ν. Ευρώπη. Με μεγάλο βαθμό βεβαιότητας, η ΔΕΑΚ[12] προβλέπει ότι στην νότια Ευρώπη η κλιματική αλλαγή θα επιφέρει μείωση της αγροτικής παραγωγής. Η εκτίμηση για την κεντρική και ανατολική Ευρώπη είναι αντίστοιχα μείωση της δασικής παραγωγής, ενώ για την βόρεια, προβλέπεται αύξηση της αγροτικής παραγωγής. Η μετεωρολογική υπηρεσία του Ηνωμένου Βασιλείου προβλέπει αύξηση της παραγωγής αραβοσίτου στην Ευρώπη κατά 25% σε περιοχές με κατάλληλη υδρολογία.</a:t>
            </a:r>
          </a:p>
        </p:txBody>
      </p:sp>
    </p:spTree>
    <p:extLst>
      <p:ext uri="{BB962C8B-B14F-4D97-AF65-F5344CB8AC3E}">
        <p14:creationId xmlns:p14="http://schemas.microsoft.com/office/powerpoint/2010/main" val="3011103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0C0B0CEE-8489-431A-8C9B-AE787B30BC16}"/>
              </a:ext>
            </a:extLst>
          </p:cNvPr>
          <p:cNvPicPr>
            <a:picLocks noChangeAspect="1"/>
          </p:cNvPicPr>
          <p:nvPr/>
        </p:nvPicPr>
        <p:blipFill>
          <a:blip r:embed="rId2"/>
          <a:stretch>
            <a:fillRect/>
          </a:stretch>
        </p:blipFill>
        <p:spPr>
          <a:xfrm>
            <a:off x="232012" y="1714968"/>
            <a:ext cx="6312885" cy="4526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Εικόνα 2">
            <a:extLst>
              <a:ext uri="{FF2B5EF4-FFF2-40B4-BE49-F238E27FC236}">
                <a16:creationId xmlns:a16="http://schemas.microsoft.com/office/drawing/2014/main" id="{189315F7-5357-45B2-B52F-33B1CC63D8FB}"/>
              </a:ext>
            </a:extLst>
          </p:cNvPr>
          <p:cNvPicPr>
            <a:picLocks noChangeAspect="1"/>
          </p:cNvPicPr>
          <p:nvPr/>
        </p:nvPicPr>
        <p:blipFill>
          <a:blip r:embed="rId3"/>
          <a:stretch>
            <a:fillRect/>
          </a:stretch>
        </p:blipFill>
        <p:spPr>
          <a:xfrm>
            <a:off x="6837528" y="1714969"/>
            <a:ext cx="5139719" cy="4526564"/>
          </a:xfrm>
          <a:prstGeom prst="rect">
            <a:avLst/>
          </a:prstGeom>
        </p:spPr>
      </p:pic>
    </p:spTree>
    <p:extLst>
      <p:ext uri="{BB962C8B-B14F-4D97-AF65-F5344CB8AC3E}">
        <p14:creationId xmlns:p14="http://schemas.microsoft.com/office/powerpoint/2010/main" val="272093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F919A5-927D-4454-9AEF-E238F1C27131}"/>
              </a:ext>
            </a:extLst>
          </p:cNvPr>
          <p:cNvSpPr>
            <a:spLocks noGrp="1"/>
          </p:cNvSpPr>
          <p:nvPr>
            <p:ph type="title"/>
          </p:nvPr>
        </p:nvSpPr>
        <p:spPr>
          <a:xfrm>
            <a:off x="644857" y="775648"/>
            <a:ext cx="6842760" cy="1295400"/>
          </a:xfrm>
        </p:spPr>
        <p:txBody>
          <a:bodyPr/>
          <a:lstStyle/>
          <a:p>
            <a:pPr algn="l"/>
            <a:r>
              <a:rPr lang="el-GR" dirty="0">
                <a:solidFill>
                  <a:srgbClr val="FF0000"/>
                </a:solidFill>
              </a:rPr>
              <a:t>Επεξήγηση εικόνων:</a:t>
            </a:r>
          </a:p>
        </p:txBody>
      </p:sp>
      <p:sp>
        <p:nvSpPr>
          <p:cNvPr id="3" name="Θέση κειμένου 2">
            <a:extLst>
              <a:ext uri="{FF2B5EF4-FFF2-40B4-BE49-F238E27FC236}">
                <a16:creationId xmlns:a16="http://schemas.microsoft.com/office/drawing/2014/main" id="{5266917F-249A-45A3-9C33-0AB6D09D421D}"/>
              </a:ext>
            </a:extLst>
          </p:cNvPr>
          <p:cNvSpPr>
            <a:spLocks noGrp="1"/>
          </p:cNvSpPr>
          <p:nvPr>
            <p:ph type="body" idx="1"/>
          </p:nvPr>
        </p:nvSpPr>
        <p:spPr/>
        <p:txBody>
          <a:bodyPr/>
          <a:lstStyle/>
          <a:p>
            <a:r>
              <a:rPr lang="el-GR" dirty="0">
                <a:solidFill>
                  <a:schemeClr val="tx1">
                    <a:lumMod val="95000"/>
                    <a:lumOff val="5000"/>
                  </a:schemeClr>
                </a:solidFill>
              </a:rPr>
              <a:t>1</a:t>
            </a:r>
            <a:r>
              <a:rPr lang="el-GR" baseline="30000" dirty="0">
                <a:solidFill>
                  <a:schemeClr val="tx1">
                    <a:lumMod val="95000"/>
                    <a:lumOff val="5000"/>
                  </a:schemeClr>
                </a:solidFill>
              </a:rPr>
              <a:t>η</a:t>
            </a:r>
            <a:r>
              <a:rPr lang="el-GR" dirty="0">
                <a:solidFill>
                  <a:schemeClr val="tx1">
                    <a:lumMod val="95000"/>
                    <a:lumOff val="5000"/>
                  </a:schemeClr>
                </a:solidFill>
              </a:rPr>
              <a:t>  Εικόνα…</a:t>
            </a:r>
          </a:p>
        </p:txBody>
      </p:sp>
      <p:sp>
        <p:nvSpPr>
          <p:cNvPr id="4" name="Θέση περιεχομένου 3">
            <a:extLst>
              <a:ext uri="{FF2B5EF4-FFF2-40B4-BE49-F238E27FC236}">
                <a16:creationId xmlns:a16="http://schemas.microsoft.com/office/drawing/2014/main" id="{ADA16799-26F4-40A7-B0AD-EB0E5DBB054D}"/>
              </a:ext>
            </a:extLst>
          </p:cNvPr>
          <p:cNvSpPr>
            <a:spLocks noGrp="1"/>
          </p:cNvSpPr>
          <p:nvPr>
            <p:ph sz="half" idx="2"/>
          </p:nvPr>
        </p:nvSpPr>
        <p:spPr/>
        <p:txBody>
          <a:bodyPr>
            <a:normAutofit/>
          </a:bodyPr>
          <a:lstStyle/>
          <a:p>
            <a:r>
              <a:rPr lang="el-GR" sz="2000" dirty="0"/>
              <a:t>Μέση παγκόσμια θερμοκρασία από το 1856 έως το 2020.</a:t>
            </a:r>
          </a:p>
        </p:txBody>
      </p:sp>
      <p:sp>
        <p:nvSpPr>
          <p:cNvPr id="5" name="Θέση κειμένου 4">
            <a:extLst>
              <a:ext uri="{FF2B5EF4-FFF2-40B4-BE49-F238E27FC236}">
                <a16:creationId xmlns:a16="http://schemas.microsoft.com/office/drawing/2014/main" id="{B89EC6BD-39F7-4952-9361-9075938BCF99}"/>
              </a:ext>
            </a:extLst>
          </p:cNvPr>
          <p:cNvSpPr>
            <a:spLocks noGrp="1"/>
          </p:cNvSpPr>
          <p:nvPr>
            <p:ph type="body" sz="quarter" idx="3"/>
          </p:nvPr>
        </p:nvSpPr>
        <p:spPr/>
        <p:txBody>
          <a:bodyPr/>
          <a:lstStyle/>
          <a:p>
            <a:r>
              <a:rPr lang="el-GR" dirty="0">
                <a:solidFill>
                  <a:schemeClr val="tx1">
                    <a:lumMod val="95000"/>
                    <a:lumOff val="5000"/>
                  </a:schemeClr>
                </a:solidFill>
              </a:rPr>
              <a:t>2</a:t>
            </a:r>
            <a:r>
              <a:rPr lang="el-GR" baseline="30000" dirty="0">
                <a:solidFill>
                  <a:schemeClr val="tx1">
                    <a:lumMod val="95000"/>
                    <a:lumOff val="5000"/>
                  </a:schemeClr>
                </a:solidFill>
              </a:rPr>
              <a:t>η</a:t>
            </a:r>
            <a:r>
              <a:rPr lang="el-GR" dirty="0">
                <a:solidFill>
                  <a:schemeClr val="tx1">
                    <a:lumMod val="95000"/>
                    <a:lumOff val="5000"/>
                  </a:schemeClr>
                </a:solidFill>
              </a:rPr>
              <a:t>  Εικόνα…</a:t>
            </a:r>
          </a:p>
        </p:txBody>
      </p:sp>
      <p:sp>
        <p:nvSpPr>
          <p:cNvPr id="6" name="Θέση περιεχομένου 5">
            <a:extLst>
              <a:ext uri="{FF2B5EF4-FFF2-40B4-BE49-F238E27FC236}">
                <a16:creationId xmlns:a16="http://schemas.microsoft.com/office/drawing/2014/main" id="{F3E85B63-3417-423D-B5E6-8CFD3F7D1BA9}"/>
              </a:ext>
            </a:extLst>
          </p:cNvPr>
          <p:cNvSpPr>
            <a:spLocks noGrp="1"/>
          </p:cNvSpPr>
          <p:nvPr>
            <p:ph sz="quarter" idx="4"/>
          </p:nvPr>
        </p:nvSpPr>
        <p:spPr/>
        <p:txBody>
          <a:bodyPr>
            <a:normAutofit/>
          </a:bodyPr>
          <a:lstStyle/>
          <a:p>
            <a:r>
              <a:rPr lang="el-GR" sz="2000" dirty="0"/>
              <a:t>Χάρτης που απεικονίζει διαφορές στις θερμοκρασίες, όπως αυτές μετρήθηκαν από τον Ιανουάριο του 2011 μέχρι το 2020, σε σύγκριση με τις θερμοκρασίες της περιόδου 1951-1980.</a:t>
            </a:r>
          </a:p>
        </p:txBody>
      </p:sp>
    </p:spTree>
    <p:extLst>
      <p:ext uri="{BB962C8B-B14F-4D97-AF65-F5344CB8AC3E}">
        <p14:creationId xmlns:p14="http://schemas.microsoft.com/office/powerpoint/2010/main" val="1963467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32395B-8E87-4F73-B8BB-178C1885B4E5}"/>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30421A14-5B57-4E25-9A3E-5078981376E1}"/>
              </a:ext>
            </a:extLst>
          </p:cNvPr>
          <p:cNvPicPr>
            <a:picLocks noGrp="1" noChangeAspect="1"/>
          </p:cNvPicPr>
          <p:nvPr>
            <p:ph sz="half" idx="1"/>
          </p:nvPr>
        </p:nvPicPr>
        <p:blipFill>
          <a:blip r:embed="rId2"/>
          <a:stretch>
            <a:fillRect/>
          </a:stretch>
        </p:blipFill>
        <p:spPr>
          <a:xfrm>
            <a:off x="838200" y="2058194"/>
            <a:ext cx="5181600" cy="3886200"/>
          </a:xfrm>
          <a:prstGeom prst="rect">
            <a:avLst/>
          </a:prstGeom>
        </p:spPr>
      </p:pic>
      <p:sp>
        <p:nvSpPr>
          <p:cNvPr id="4" name="Θέση περιεχομένου 3">
            <a:extLst>
              <a:ext uri="{FF2B5EF4-FFF2-40B4-BE49-F238E27FC236}">
                <a16:creationId xmlns:a16="http://schemas.microsoft.com/office/drawing/2014/main" id="{65D020D1-F3FD-4D04-A450-79E3A4708CA7}"/>
              </a:ext>
            </a:extLst>
          </p:cNvPr>
          <p:cNvSpPr>
            <a:spLocks noGrp="1"/>
          </p:cNvSpPr>
          <p:nvPr>
            <p:ph sz="half" idx="2"/>
          </p:nvPr>
        </p:nvSpPr>
        <p:spPr/>
        <p:txBody>
          <a:bodyPr>
            <a:normAutofit/>
          </a:bodyPr>
          <a:lstStyle/>
          <a:p>
            <a:r>
              <a:rPr lang="el-GR" sz="2000" dirty="0"/>
              <a:t>Προσομοίωση της μεταβολής στους πάγους της Αρκτικής (</a:t>
            </a:r>
            <a:r>
              <a:rPr lang="en-US" sz="2000" dirty="0"/>
              <a:t>National Oceanic and Atmospheric Administration)</a:t>
            </a:r>
            <a:endParaRPr lang="el-GR" sz="2000" dirty="0"/>
          </a:p>
        </p:txBody>
      </p:sp>
    </p:spTree>
    <p:extLst>
      <p:ext uri="{BB962C8B-B14F-4D97-AF65-F5344CB8AC3E}">
        <p14:creationId xmlns:p14="http://schemas.microsoft.com/office/powerpoint/2010/main" val="2557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80">
                                          <p:stCondLst>
                                            <p:cond delay="0"/>
                                          </p:stCondLst>
                                        </p:cTn>
                                        <p:tgtEl>
                                          <p:spTgt spid="4">
                                            <p:txEl>
                                              <p:pRg st="0" end="0"/>
                                            </p:txEl>
                                          </p:spTgt>
                                        </p:tgtEl>
                                      </p:cBhvr>
                                    </p:animEffect>
                                    <p:anim calcmode="lin" valueType="num">
                                      <p:cBhvr>
                                        <p:cTn id="15"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xEl>
                                              <p:pRg st="0" end="0"/>
                                            </p:txEl>
                                          </p:spTgt>
                                        </p:tgtEl>
                                      </p:cBhvr>
                                      <p:to x="100000" y="60000"/>
                                    </p:animScale>
                                    <p:animScale>
                                      <p:cBhvr>
                                        <p:cTn id="21" dur="166" decel="50000">
                                          <p:stCondLst>
                                            <p:cond delay="676"/>
                                          </p:stCondLst>
                                        </p:cTn>
                                        <p:tgtEl>
                                          <p:spTgt spid="4">
                                            <p:txEl>
                                              <p:pRg st="0" end="0"/>
                                            </p:txEl>
                                          </p:spTgt>
                                        </p:tgtEl>
                                      </p:cBhvr>
                                      <p:to x="100000" y="100000"/>
                                    </p:animScale>
                                    <p:animScale>
                                      <p:cBhvr>
                                        <p:cTn id="22" dur="26">
                                          <p:stCondLst>
                                            <p:cond delay="1312"/>
                                          </p:stCondLst>
                                        </p:cTn>
                                        <p:tgtEl>
                                          <p:spTgt spid="4">
                                            <p:txEl>
                                              <p:pRg st="0" end="0"/>
                                            </p:txEl>
                                          </p:spTgt>
                                        </p:tgtEl>
                                      </p:cBhvr>
                                      <p:to x="100000" y="80000"/>
                                    </p:animScale>
                                    <p:animScale>
                                      <p:cBhvr>
                                        <p:cTn id="23" dur="166" decel="50000">
                                          <p:stCondLst>
                                            <p:cond delay="1338"/>
                                          </p:stCondLst>
                                        </p:cTn>
                                        <p:tgtEl>
                                          <p:spTgt spid="4">
                                            <p:txEl>
                                              <p:pRg st="0" end="0"/>
                                            </p:txEl>
                                          </p:spTgt>
                                        </p:tgtEl>
                                      </p:cBhvr>
                                      <p:to x="100000" y="100000"/>
                                    </p:animScale>
                                    <p:animScale>
                                      <p:cBhvr>
                                        <p:cTn id="24" dur="26">
                                          <p:stCondLst>
                                            <p:cond delay="1642"/>
                                          </p:stCondLst>
                                        </p:cTn>
                                        <p:tgtEl>
                                          <p:spTgt spid="4">
                                            <p:txEl>
                                              <p:pRg st="0" end="0"/>
                                            </p:txEl>
                                          </p:spTgt>
                                        </p:tgtEl>
                                      </p:cBhvr>
                                      <p:to x="100000" y="90000"/>
                                    </p:animScale>
                                    <p:animScale>
                                      <p:cBhvr>
                                        <p:cTn id="25" dur="166" decel="50000">
                                          <p:stCondLst>
                                            <p:cond delay="1668"/>
                                          </p:stCondLst>
                                        </p:cTn>
                                        <p:tgtEl>
                                          <p:spTgt spid="4">
                                            <p:txEl>
                                              <p:pRg st="0" end="0"/>
                                            </p:txEl>
                                          </p:spTgt>
                                        </p:tgtEl>
                                      </p:cBhvr>
                                      <p:to x="100000" y="100000"/>
                                    </p:animScale>
                                    <p:animScale>
                                      <p:cBhvr>
                                        <p:cTn id="26" dur="26">
                                          <p:stCondLst>
                                            <p:cond delay="1808"/>
                                          </p:stCondLst>
                                        </p:cTn>
                                        <p:tgtEl>
                                          <p:spTgt spid="4">
                                            <p:txEl>
                                              <p:pRg st="0" end="0"/>
                                            </p:txEl>
                                          </p:spTgt>
                                        </p:tgtEl>
                                      </p:cBhvr>
                                      <p:to x="100000" y="95000"/>
                                    </p:animScale>
                                    <p:animScale>
                                      <p:cBhvr>
                                        <p:cTn id="27"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AD471D-AE81-46C4-AA0F-88170E944F71}"/>
              </a:ext>
            </a:extLst>
          </p:cNvPr>
          <p:cNvSpPr>
            <a:spLocks noGrp="1"/>
          </p:cNvSpPr>
          <p:nvPr>
            <p:ph type="ctrTitle"/>
          </p:nvPr>
        </p:nvSpPr>
        <p:spPr>
          <a:xfrm>
            <a:off x="832513" y="2306472"/>
            <a:ext cx="10508777" cy="2538483"/>
          </a:xfrm>
        </p:spPr>
        <p:txBody>
          <a:bodyPr>
            <a:noAutofit/>
          </a:bodyPr>
          <a:lstStyle/>
          <a:p>
            <a:r>
              <a:rPr lang="el-GR" dirty="0">
                <a:solidFill>
                  <a:srgbClr val="FFC000"/>
                </a:solidFill>
              </a:rPr>
              <a:t>Πυρκαγιές στην ευρύτερη περιοχή της </a:t>
            </a:r>
            <a:r>
              <a:rPr lang="el-GR" dirty="0" err="1">
                <a:solidFill>
                  <a:srgbClr val="FFC000"/>
                </a:solidFill>
              </a:rPr>
              <a:t>μεσσηνίας</a:t>
            </a:r>
            <a:r>
              <a:rPr lang="el-GR" dirty="0">
                <a:solidFill>
                  <a:srgbClr val="FFC000"/>
                </a:solidFill>
              </a:rPr>
              <a:t> (2007-2021)</a:t>
            </a:r>
          </a:p>
        </p:txBody>
      </p:sp>
      <p:sp>
        <p:nvSpPr>
          <p:cNvPr id="3" name="Υπότιτλος 2">
            <a:extLst>
              <a:ext uri="{FF2B5EF4-FFF2-40B4-BE49-F238E27FC236}">
                <a16:creationId xmlns:a16="http://schemas.microsoft.com/office/drawing/2014/main" id="{620736DE-ECCB-4F99-9DB2-BCBA81723516}"/>
              </a:ext>
            </a:extLst>
          </p:cNvPr>
          <p:cNvSpPr>
            <a:spLocks noGrp="1"/>
          </p:cNvSpPr>
          <p:nvPr>
            <p:ph type="subTitle" idx="1"/>
          </p:nvPr>
        </p:nvSpPr>
        <p:spPr>
          <a:xfrm>
            <a:off x="1053152" y="4326340"/>
            <a:ext cx="10085696" cy="1883391"/>
          </a:xfrm>
        </p:spPr>
        <p:txBody>
          <a:bodyPr/>
          <a:lstStyle/>
          <a:p>
            <a:endParaRPr lang="el-GR" dirty="0"/>
          </a:p>
          <a:p>
            <a:endParaRPr lang="el-GR" dirty="0"/>
          </a:p>
        </p:txBody>
      </p:sp>
    </p:spTree>
    <p:extLst>
      <p:ext uri="{BB962C8B-B14F-4D97-AF65-F5344CB8AC3E}">
        <p14:creationId xmlns:p14="http://schemas.microsoft.com/office/powerpoint/2010/main" val="3984356993"/>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2EA19E-FEBA-450A-B18B-A3C2235A2BC4}"/>
              </a:ext>
            </a:extLst>
          </p:cNvPr>
          <p:cNvSpPr>
            <a:spLocks noGrp="1"/>
          </p:cNvSpPr>
          <p:nvPr>
            <p:ph type="title"/>
          </p:nvPr>
        </p:nvSpPr>
        <p:spPr>
          <a:xfrm>
            <a:off x="685799" y="639303"/>
            <a:ext cx="8610599" cy="1303867"/>
          </a:xfrm>
        </p:spPr>
        <p:txBody>
          <a:bodyPr/>
          <a:lstStyle/>
          <a:p>
            <a:pPr algn="ctr"/>
            <a:r>
              <a:rPr lang="el-GR" dirty="0">
                <a:solidFill>
                  <a:srgbClr val="FF0000"/>
                </a:solidFill>
              </a:rPr>
              <a:t>2007:</a:t>
            </a:r>
          </a:p>
        </p:txBody>
      </p:sp>
      <p:sp>
        <p:nvSpPr>
          <p:cNvPr id="3" name="Θέση κειμένου 2">
            <a:extLst>
              <a:ext uri="{FF2B5EF4-FFF2-40B4-BE49-F238E27FC236}">
                <a16:creationId xmlns:a16="http://schemas.microsoft.com/office/drawing/2014/main" id="{B1D1ABEE-B787-4FD0-9822-43D8690E54EB}"/>
              </a:ext>
            </a:extLst>
          </p:cNvPr>
          <p:cNvSpPr>
            <a:spLocks noGrp="1"/>
          </p:cNvSpPr>
          <p:nvPr>
            <p:ph type="body" idx="1"/>
          </p:nvPr>
        </p:nvSpPr>
        <p:spPr>
          <a:xfrm>
            <a:off x="685799" y="2202080"/>
            <a:ext cx="10820399" cy="617320"/>
          </a:xfrm>
        </p:spPr>
        <p:txBody>
          <a:bodyPr/>
          <a:lstStyle/>
          <a:p>
            <a:pPr marL="342900" indent="-342900">
              <a:buFont typeface="Wingdings" panose="05000000000000000000" pitchFamily="2" charset="2"/>
              <a:buChar char="v"/>
            </a:pPr>
            <a:r>
              <a:rPr lang="el-GR" sz="2000" b="1" dirty="0">
                <a:solidFill>
                  <a:schemeClr val="tx1">
                    <a:lumMod val="95000"/>
                    <a:lumOff val="5000"/>
                  </a:schemeClr>
                </a:solidFill>
              </a:rPr>
              <a:t>Στο Νομό Μεσσηνίας τα μέτωπα των πυρκαγιών ήταν τρία:</a:t>
            </a:r>
          </a:p>
        </p:txBody>
      </p:sp>
      <p:sp>
        <p:nvSpPr>
          <p:cNvPr id="6" name="Θέση κειμένου 5">
            <a:extLst>
              <a:ext uri="{FF2B5EF4-FFF2-40B4-BE49-F238E27FC236}">
                <a16:creationId xmlns:a16="http://schemas.microsoft.com/office/drawing/2014/main" id="{1302F323-AFF6-4856-81BA-9BB0EB7CA6CE}"/>
              </a:ext>
            </a:extLst>
          </p:cNvPr>
          <p:cNvSpPr>
            <a:spLocks noGrp="1"/>
          </p:cNvSpPr>
          <p:nvPr>
            <p:ph type="body" sz="half" idx="15"/>
          </p:nvPr>
        </p:nvSpPr>
        <p:spPr/>
        <p:txBody>
          <a:bodyPr>
            <a:normAutofit/>
          </a:bodyPr>
          <a:lstStyle/>
          <a:p>
            <a:r>
              <a:rPr lang="el-GR" sz="2000" dirty="0"/>
              <a:t>1. Στα Φιλιατρά, που η φωτιά μετακινήθηκε και στο γειτονικό χωριό, τους Μεταξάδες.</a:t>
            </a:r>
          </a:p>
        </p:txBody>
      </p:sp>
      <p:sp>
        <p:nvSpPr>
          <p:cNvPr id="4" name="Θέση κειμένου 3">
            <a:extLst>
              <a:ext uri="{FF2B5EF4-FFF2-40B4-BE49-F238E27FC236}">
                <a16:creationId xmlns:a16="http://schemas.microsoft.com/office/drawing/2014/main" id="{0DCA072B-468E-45EA-83BD-4B692755582E}"/>
              </a:ext>
            </a:extLst>
          </p:cNvPr>
          <p:cNvSpPr>
            <a:spLocks noGrp="1"/>
          </p:cNvSpPr>
          <p:nvPr>
            <p:ph type="body" sz="quarter" idx="3"/>
          </p:nvPr>
        </p:nvSpPr>
        <p:spPr/>
        <p:txBody>
          <a:bodyPr/>
          <a:lstStyle/>
          <a:p>
            <a:endParaRPr lang="el-GR"/>
          </a:p>
        </p:txBody>
      </p:sp>
      <p:sp>
        <p:nvSpPr>
          <p:cNvPr id="7" name="Θέση κειμένου 6">
            <a:extLst>
              <a:ext uri="{FF2B5EF4-FFF2-40B4-BE49-F238E27FC236}">
                <a16:creationId xmlns:a16="http://schemas.microsoft.com/office/drawing/2014/main" id="{41224577-5CDD-4B6D-A0A6-2FDDFB1D5BF6}"/>
              </a:ext>
            </a:extLst>
          </p:cNvPr>
          <p:cNvSpPr>
            <a:spLocks noGrp="1"/>
          </p:cNvSpPr>
          <p:nvPr>
            <p:ph type="body" sz="half" idx="16"/>
          </p:nvPr>
        </p:nvSpPr>
        <p:spPr/>
        <p:txBody>
          <a:bodyPr>
            <a:normAutofit/>
          </a:bodyPr>
          <a:lstStyle/>
          <a:p>
            <a:r>
              <a:rPr lang="el-GR" sz="2000" dirty="0"/>
              <a:t>2. Στο Δήμο </a:t>
            </a:r>
            <a:r>
              <a:rPr lang="el-GR" sz="2000" dirty="0" err="1"/>
              <a:t>Φοινικούντας</a:t>
            </a:r>
            <a:endParaRPr lang="el-GR" sz="2000" dirty="0"/>
          </a:p>
        </p:txBody>
      </p:sp>
      <p:sp>
        <p:nvSpPr>
          <p:cNvPr id="5" name="Θέση κειμένου 4">
            <a:extLst>
              <a:ext uri="{FF2B5EF4-FFF2-40B4-BE49-F238E27FC236}">
                <a16:creationId xmlns:a16="http://schemas.microsoft.com/office/drawing/2014/main" id="{73B33AA6-7642-41D6-A6F2-1198677819E9}"/>
              </a:ext>
            </a:extLst>
          </p:cNvPr>
          <p:cNvSpPr>
            <a:spLocks noGrp="1"/>
          </p:cNvSpPr>
          <p:nvPr>
            <p:ph type="body" sz="quarter" idx="13"/>
          </p:nvPr>
        </p:nvSpPr>
        <p:spPr/>
        <p:txBody>
          <a:bodyPr/>
          <a:lstStyle/>
          <a:p>
            <a:endParaRPr lang="el-GR" dirty="0"/>
          </a:p>
        </p:txBody>
      </p:sp>
      <p:sp>
        <p:nvSpPr>
          <p:cNvPr id="8" name="Θέση κειμένου 7">
            <a:extLst>
              <a:ext uri="{FF2B5EF4-FFF2-40B4-BE49-F238E27FC236}">
                <a16:creationId xmlns:a16="http://schemas.microsoft.com/office/drawing/2014/main" id="{C9FFFC7A-D359-431D-A51D-AFB66D038F7D}"/>
              </a:ext>
            </a:extLst>
          </p:cNvPr>
          <p:cNvSpPr>
            <a:spLocks noGrp="1"/>
          </p:cNvSpPr>
          <p:nvPr>
            <p:ph type="body" sz="half" idx="17"/>
          </p:nvPr>
        </p:nvSpPr>
        <p:spPr/>
        <p:txBody>
          <a:bodyPr/>
          <a:lstStyle/>
          <a:p>
            <a:r>
              <a:rPr lang="el-GR" sz="2000" dirty="0"/>
              <a:t>3. Στην περιοχή του Δυτικού Ταϋγέτου από την Αλαγονία (χωριά Αλαγονία, </a:t>
            </a:r>
            <a:r>
              <a:rPr lang="el-GR" sz="2000" dirty="0" err="1"/>
              <a:t>Αρτεμισία</a:t>
            </a:r>
            <a:r>
              <a:rPr lang="el-GR" sz="2000" dirty="0"/>
              <a:t>, Λαδά, Καρβέλι, </a:t>
            </a:r>
            <a:r>
              <a:rPr lang="el-GR" sz="2000" dirty="0" err="1"/>
              <a:t>Ελαιοχώρι</a:t>
            </a:r>
            <a:r>
              <a:rPr lang="el-GR" sz="2000" dirty="0"/>
              <a:t>), μέχρι τα </a:t>
            </a:r>
            <a:r>
              <a:rPr lang="el-GR" sz="2000" dirty="0" err="1"/>
              <a:t>Γιαννιτσάνικα</a:t>
            </a:r>
            <a:r>
              <a:rPr lang="el-GR" sz="2000" dirty="0"/>
              <a:t> της Καλαμάτας.</a:t>
            </a:r>
          </a:p>
        </p:txBody>
      </p:sp>
    </p:spTree>
    <p:extLst>
      <p:ext uri="{BB962C8B-B14F-4D97-AF65-F5344CB8AC3E}">
        <p14:creationId xmlns:p14="http://schemas.microsoft.com/office/powerpoint/2010/main" val="1816297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a:extLst>
              <a:ext uri="{FF2B5EF4-FFF2-40B4-BE49-F238E27FC236}">
                <a16:creationId xmlns:a16="http://schemas.microsoft.com/office/drawing/2014/main" id="{AB1D4842-E9A7-4AE3-86E6-5C2A3DE073FC}"/>
              </a:ext>
            </a:extLst>
          </p:cNvPr>
          <p:cNvSpPr>
            <a:spLocks noGrp="1"/>
          </p:cNvSpPr>
          <p:nvPr>
            <p:ph type="ctrTitle"/>
          </p:nvPr>
        </p:nvSpPr>
        <p:spPr>
          <a:xfrm>
            <a:off x="1219200" y="1774209"/>
            <a:ext cx="9448800" cy="2715904"/>
          </a:xfrm>
        </p:spPr>
        <p:txBody>
          <a:bodyPr>
            <a:noAutofit/>
          </a:bodyPr>
          <a:lstStyle/>
          <a:p>
            <a:r>
              <a:rPr lang="el-GR" dirty="0">
                <a:solidFill>
                  <a:srgbClr val="FFC000"/>
                </a:solidFill>
              </a:rPr>
              <a:t>Πολιτική προστασία σε περίπτωση πυρκαγιάς</a:t>
            </a:r>
          </a:p>
        </p:txBody>
      </p:sp>
      <p:sp>
        <p:nvSpPr>
          <p:cNvPr id="10" name="Υπότιτλος 9">
            <a:extLst>
              <a:ext uri="{FF2B5EF4-FFF2-40B4-BE49-F238E27FC236}">
                <a16:creationId xmlns:a16="http://schemas.microsoft.com/office/drawing/2014/main" id="{0B99A98C-7683-463A-A6E4-F4D2D2FF2685}"/>
              </a:ext>
            </a:extLst>
          </p:cNvPr>
          <p:cNvSpPr>
            <a:spLocks noGrp="1"/>
          </p:cNvSpPr>
          <p:nvPr>
            <p:ph type="subTitle" idx="1"/>
          </p:nvPr>
        </p:nvSpPr>
        <p:spPr>
          <a:xfrm>
            <a:off x="1371600" y="3632200"/>
            <a:ext cx="9448800" cy="967095"/>
          </a:xfrm>
        </p:spPr>
        <p:txBody>
          <a:bodyPr>
            <a:normAutofit/>
          </a:bodyPr>
          <a:lstStyle/>
          <a:p>
            <a:endParaRPr lang="el-GR" dirty="0">
              <a:solidFill>
                <a:srgbClr val="FFFF00"/>
              </a:solidFill>
            </a:endParaRPr>
          </a:p>
          <a:p>
            <a:pPr marL="342900" indent="-342900">
              <a:buFont typeface="Wingdings" panose="05000000000000000000" pitchFamily="2" charset="2"/>
              <a:buChar char="q"/>
            </a:pPr>
            <a:endParaRPr lang="el-GR" dirty="0">
              <a:solidFill>
                <a:schemeClr val="accent1">
                  <a:lumMod val="60000"/>
                  <a:lumOff val="40000"/>
                </a:schemeClr>
              </a:solidFill>
            </a:endParaRPr>
          </a:p>
        </p:txBody>
      </p:sp>
    </p:spTree>
    <p:extLst>
      <p:ext uri="{BB962C8B-B14F-4D97-AF65-F5344CB8AC3E}">
        <p14:creationId xmlns:p14="http://schemas.microsoft.com/office/powerpoint/2010/main" val="39552682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33EC382-205D-42A4-A85F-D57C1BAF1409}"/>
              </a:ext>
            </a:extLst>
          </p:cNvPr>
          <p:cNvSpPr>
            <a:spLocks noGrp="1"/>
          </p:cNvSpPr>
          <p:nvPr>
            <p:ph type="title"/>
          </p:nvPr>
        </p:nvSpPr>
        <p:spPr>
          <a:xfrm>
            <a:off x="685800" y="764373"/>
            <a:ext cx="7631482" cy="1293028"/>
          </a:xfrm>
        </p:spPr>
        <p:txBody>
          <a:bodyPr/>
          <a:lstStyle/>
          <a:p>
            <a:pPr algn="l"/>
            <a:r>
              <a:rPr lang="el-GR" b="1" dirty="0">
                <a:solidFill>
                  <a:srgbClr val="FF0000"/>
                </a:solidFill>
              </a:rPr>
              <a:t>ΘΕΜΑΤΑ:</a:t>
            </a:r>
          </a:p>
        </p:txBody>
      </p:sp>
      <p:sp>
        <p:nvSpPr>
          <p:cNvPr id="5" name="Θέση περιεχομένου 4">
            <a:extLst>
              <a:ext uri="{FF2B5EF4-FFF2-40B4-BE49-F238E27FC236}">
                <a16:creationId xmlns:a16="http://schemas.microsoft.com/office/drawing/2014/main" id="{7B5E9FE2-68CC-4025-BDF6-167B4315EC9C}"/>
              </a:ext>
            </a:extLst>
          </p:cNvPr>
          <p:cNvSpPr>
            <a:spLocks noGrp="1"/>
          </p:cNvSpPr>
          <p:nvPr>
            <p:ph idx="1"/>
          </p:nvPr>
        </p:nvSpPr>
        <p:spPr/>
        <p:txBody>
          <a:bodyPr/>
          <a:lstStyle/>
          <a:p>
            <a:endParaRPr lang="el-GR" dirty="0"/>
          </a:p>
          <a:p>
            <a:r>
              <a:rPr lang="el-GR" dirty="0"/>
              <a:t> Τί είναι πυρκαγιά</a:t>
            </a:r>
          </a:p>
          <a:p>
            <a:endParaRPr lang="el-GR" dirty="0"/>
          </a:p>
          <a:p>
            <a:r>
              <a:rPr lang="el-GR" dirty="0"/>
              <a:t>Υπερθέρμανση</a:t>
            </a:r>
          </a:p>
          <a:p>
            <a:endParaRPr lang="el-GR" dirty="0"/>
          </a:p>
          <a:p>
            <a:r>
              <a:rPr lang="el-GR" dirty="0"/>
              <a:t>Πυρκαγιές στην ευρύτερη περιοχή της Μεσσηνίας (2007-2021)</a:t>
            </a:r>
          </a:p>
          <a:p>
            <a:endParaRPr lang="el-GR" dirty="0"/>
          </a:p>
          <a:p>
            <a:r>
              <a:rPr lang="el-GR" dirty="0"/>
              <a:t>Πολιτική προστασία σε περίπτωση πυρκαγιάς</a:t>
            </a:r>
          </a:p>
        </p:txBody>
      </p:sp>
    </p:spTree>
    <p:extLst>
      <p:ext uri="{BB962C8B-B14F-4D97-AF65-F5344CB8AC3E}">
        <p14:creationId xmlns:p14="http://schemas.microsoft.com/office/powerpoint/2010/main" val="1025638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a:extLst>
              <a:ext uri="{FF2B5EF4-FFF2-40B4-BE49-F238E27FC236}">
                <a16:creationId xmlns:a16="http://schemas.microsoft.com/office/drawing/2014/main" id="{EB1C6458-762C-4F17-8064-DCBFDCE44C3F}"/>
              </a:ext>
            </a:extLst>
          </p:cNvPr>
          <p:cNvSpPr>
            <a:spLocks noGrp="1"/>
          </p:cNvSpPr>
          <p:nvPr>
            <p:ph type="title"/>
          </p:nvPr>
        </p:nvSpPr>
        <p:spPr>
          <a:xfrm>
            <a:off x="685800" y="737077"/>
            <a:ext cx="8610600" cy="1293028"/>
          </a:xfrm>
        </p:spPr>
        <p:txBody>
          <a:bodyPr/>
          <a:lstStyle/>
          <a:p>
            <a:pPr marL="571500" indent="-571500" algn="l">
              <a:buFont typeface="Wingdings" panose="05000000000000000000" pitchFamily="2" charset="2"/>
              <a:buChar char="q"/>
            </a:pPr>
            <a:r>
              <a:rPr lang="el-GR" dirty="0">
                <a:solidFill>
                  <a:srgbClr val="FF0000"/>
                </a:solidFill>
              </a:rPr>
              <a:t>Σε περίπτωση Πυρκαγιάς…</a:t>
            </a:r>
          </a:p>
        </p:txBody>
      </p:sp>
      <p:graphicFrame>
        <p:nvGraphicFramePr>
          <p:cNvPr id="11" name="Θέση περιεχομένου 10">
            <a:extLst>
              <a:ext uri="{FF2B5EF4-FFF2-40B4-BE49-F238E27FC236}">
                <a16:creationId xmlns:a16="http://schemas.microsoft.com/office/drawing/2014/main" id="{10FE034A-DBD1-4DC2-BA80-8A62E7C6445A}"/>
              </a:ext>
            </a:extLst>
          </p:cNvPr>
          <p:cNvGraphicFramePr>
            <a:graphicFrameLocks noGrp="1"/>
          </p:cNvGraphicFramePr>
          <p:nvPr>
            <p:ph idx="1"/>
            <p:extLst>
              <p:ext uri="{D42A27DB-BD31-4B8C-83A1-F6EECF244321}">
                <p14:modId xmlns:p14="http://schemas.microsoft.com/office/powerpoint/2010/main" val="14460019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822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a:extLst>
              <a:ext uri="{FF2B5EF4-FFF2-40B4-BE49-F238E27FC236}">
                <a16:creationId xmlns:a16="http://schemas.microsoft.com/office/drawing/2014/main" id="{65B5A9F2-6C7F-4BFB-8622-FE8AFA9A10C4}"/>
              </a:ext>
            </a:extLst>
          </p:cNvPr>
          <p:cNvSpPr>
            <a:spLocks noGrp="1"/>
          </p:cNvSpPr>
          <p:nvPr>
            <p:ph type="title"/>
          </p:nvPr>
        </p:nvSpPr>
        <p:spPr>
          <a:xfrm>
            <a:off x="685800" y="639315"/>
            <a:ext cx="8610600" cy="1293028"/>
          </a:xfrm>
        </p:spPr>
        <p:txBody>
          <a:bodyPr>
            <a:noAutofit/>
          </a:bodyPr>
          <a:lstStyle/>
          <a:p>
            <a:pPr algn="l"/>
            <a:r>
              <a:rPr lang="el-GR" dirty="0">
                <a:solidFill>
                  <a:srgbClr val="FF0000"/>
                </a:solidFill>
              </a:rPr>
              <a:t>Οι πληροφορίες που θα πρέπει να </a:t>
            </a:r>
            <a:r>
              <a:rPr lang="el-GR" dirty="0" err="1">
                <a:solidFill>
                  <a:srgbClr val="FF0000"/>
                </a:solidFill>
              </a:rPr>
              <a:t>δωθούν</a:t>
            </a:r>
            <a:r>
              <a:rPr lang="el-GR" dirty="0">
                <a:solidFill>
                  <a:srgbClr val="FF0000"/>
                </a:solidFill>
              </a:rPr>
              <a:t>…</a:t>
            </a:r>
          </a:p>
        </p:txBody>
      </p:sp>
      <p:sp>
        <p:nvSpPr>
          <p:cNvPr id="13" name="Θέση περιεχομένου 12">
            <a:extLst>
              <a:ext uri="{FF2B5EF4-FFF2-40B4-BE49-F238E27FC236}">
                <a16:creationId xmlns:a16="http://schemas.microsoft.com/office/drawing/2014/main" id="{56F1533D-FF61-461A-9F2D-67D81F1D5D93}"/>
              </a:ext>
            </a:extLst>
          </p:cNvPr>
          <p:cNvSpPr>
            <a:spLocks noGrp="1"/>
          </p:cNvSpPr>
          <p:nvPr>
            <p:ph idx="1"/>
          </p:nvPr>
        </p:nvSpPr>
        <p:spPr/>
        <p:txBody>
          <a:bodyPr/>
          <a:lstStyle/>
          <a:p>
            <a:pPr>
              <a:buFont typeface="Wingdings" panose="05000000000000000000" pitchFamily="2" charset="2"/>
              <a:buChar char="Ø"/>
            </a:pPr>
            <a:endParaRPr lang="el-GR" dirty="0"/>
          </a:p>
          <a:p>
            <a:pPr>
              <a:buFont typeface="Wingdings" panose="05000000000000000000" pitchFamily="2" charset="2"/>
              <a:buChar char="Ø"/>
            </a:pPr>
            <a:endParaRPr lang="el-GR" dirty="0"/>
          </a:p>
          <a:p>
            <a:pPr>
              <a:buFont typeface="Wingdings" panose="05000000000000000000" pitchFamily="2" charset="2"/>
              <a:buChar char="Ø"/>
            </a:pPr>
            <a:r>
              <a:rPr lang="el-GR" sz="2000" dirty="0"/>
              <a:t>την τοποθεσία και το ακριβές σημείο που βρίσκεστε</a:t>
            </a:r>
          </a:p>
          <a:p>
            <a:pPr>
              <a:buFont typeface="Wingdings" panose="05000000000000000000" pitchFamily="2" charset="2"/>
              <a:buChar char="Ø"/>
            </a:pPr>
            <a:endParaRPr lang="el-GR" sz="2000" dirty="0"/>
          </a:p>
          <a:p>
            <a:pPr>
              <a:buFont typeface="Wingdings" panose="05000000000000000000" pitchFamily="2" charset="2"/>
              <a:buChar char="Ø"/>
            </a:pPr>
            <a:r>
              <a:rPr lang="el-GR" sz="2000" dirty="0"/>
              <a:t> την τοποθεσία, το ακριβές σημείο και την κατεύθυνση της πυρκαγιάς</a:t>
            </a:r>
          </a:p>
          <a:p>
            <a:pPr>
              <a:buFont typeface="Wingdings" panose="05000000000000000000" pitchFamily="2" charset="2"/>
              <a:buChar char="Ø"/>
            </a:pPr>
            <a:endParaRPr lang="el-GR" sz="2000" dirty="0"/>
          </a:p>
          <a:p>
            <a:pPr>
              <a:buFont typeface="Wingdings" panose="05000000000000000000" pitchFamily="2" charset="2"/>
              <a:buChar char="Ø"/>
            </a:pPr>
            <a:r>
              <a:rPr lang="el-GR" sz="2000" dirty="0"/>
              <a:t> το είδος της βλάστησης που καίγεται</a:t>
            </a:r>
          </a:p>
          <a:p>
            <a:pPr>
              <a:buFont typeface="Wingdings" panose="05000000000000000000" pitchFamily="2" charset="2"/>
              <a:buChar char="Ø"/>
            </a:pPr>
            <a:endParaRPr lang="el-GR" dirty="0"/>
          </a:p>
          <a:p>
            <a:pPr>
              <a:buFont typeface="Wingdings" panose="05000000000000000000" pitchFamily="2" charset="2"/>
              <a:buChar char="Ø"/>
            </a:pPr>
            <a:endParaRPr lang="el-GR" dirty="0"/>
          </a:p>
        </p:txBody>
      </p:sp>
    </p:spTree>
    <p:extLst>
      <p:ext uri="{BB962C8B-B14F-4D97-AF65-F5344CB8AC3E}">
        <p14:creationId xmlns:p14="http://schemas.microsoft.com/office/powerpoint/2010/main" val="4083557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a:extLst>
              <a:ext uri="{FF2B5EF4-FFF2-40B4-BE49-F238E27FC236}">
                <a16:creationId xmlns:a16="http://schemas.microsoft.com/office/drawing/2014/main" id="{73F38FA8-3A27-444B-861E-2EF4AF2ADFAF}"/>
              </a:ext>
            </a:extLst>
          </p:cNvPr>
          <p:cNvSpPr>
            <a:spLocks noGrp="1"/>
          </p:cNvSpPr>
          <p:nvPr>
            <p:ph type="title"/>
          </p:nvPr>
        </p:nvSpPr>
        <p:spPr>
          <a:xfrm>
            <a:off x="436727" y="163773"/>
            <a:ext cx="9894627" cy="1569493"/>
          </a:xfrm>
        </p:spPr>
        <p:txBody>
          <a:bodyPr>
            <a:noAutofit/>
          </a:bodyPr>
          <a:lstStyle/>
          <a:p>
            <a:pPr marL="571500" indent="-571500" algn="l">
              <a:buFont typeface="Wingdings" panose="05000000000000000000" pitchFamily="2" charset="2"/>
              <a:buChar char="v"/>
            </a:pPr>
            <a:r>
              <a:rPr lang="el-GR" dirty="0">
                <a:solidFill>
                  <a:srgbClr val="FF0000"/>
                </a:solidFill>
              </a:rPr>
              <a:t>Αν η πυρκαγιά πλησιάζει στο σπίτι σας:</a:t>
            </a:r>
          </a:p>
        </p:txBody>
      </p:sp>
      <p:sp>
        <p:nvSpPr>
          <p:cNvPr id="10" name="Θέση περιεχομένου 9">
            <a:extLst>
              <a:ext uri="{FF2B5EF4-FFF2-40B4-BE49-F238E27FC236}">
                <a16:creationId xmlns:a16="http://schemas.microsoft.com/office/drawing/2014/main" id="{0322D6C5-D8D2-4AEF-AD76-5543722BE156}"/>
              </a:ext>
            </a:extLst>
          </p:cNvPr>
          <p:cNvSpPr>
            <a:spLocks noGrp="1"/>
          </p:cNvSpPr>
          <p:nvPr>
            <p:ph idx="1"/>
          </p:nvPr>
        </p:nvSpPr>
        <p:spPr>
          <a:xfrm>
            <a:off x="286603" y="1542198"/>
            <a:ext cx="11905397" cy="5152030"/>
          </a:xfrm>
        </p:spPr>
        <p:txBody>
          <a:bodyPr>
            <a:noAutofit/>
          </a:bodyPr>
          <a:lstStyle/>
          <a:p>
            <a:pPr>
              <a:buFont typeface="Wingdings" panose="05000000000000000000" pitchFamily="2" charset="2"/>
              <a:buChar char="ü"/>
            </a:pPr>
            <a:r>
              <a:rPr lang="el-GR" sz="2000" dirty="0">
                <a:solidFill>
                  <a:schemeClr val="tx1">
                    <a:lumMod val="95000"/>
                    <a:lumOff val="5000"/>
                  </a:schemeClr>
                </a:solidFill>
              </a:rPr>
              <a:t>Διατηρήστε την ψυχραιμία σας.</a:t>
            </a:r>
          </a:p>
          <a:p>
            <a:pPr>
              <a:buFont typeface="Wingdings" panose="05000000000000000000" pitchFamily="2" charset="2"/>
              <a:buChar char="ü"/>
            </a:pPr>
            <a:r>
              <a:rPr lang="el-GR" sz="2000" dirty="0">
                <a:solidFill>
                  <a:schemeClr val="tx1">
                    <a:lumMod val="95000"/>
                    <a:lumOff val="5000"/>
                  </a:schemeClr>
                </a:solidFill>
              </a:rPr>
              <a:t>Μεταφέρετε όλα τα εύφλεκτα υλικά από τον περίγυρο του κτιρίου σε κλειστούς και προφυλαγμένους χώρους.</a:t>
            </a:r>
          </a:p>
          <a:p>
            <a:pPr>
              <a:buFont typeface="Wingdings" panose="05000000000000000000" pitchFamily="2" charset="2"/>
              <a:buChar char="ü"/>
            </a:pPr>
            <a:r>
              <a:rPr lang="el-GR" sz="2000" dirty="0">
                <a:solidFill>
                  <a:schemeClr val="tx1">
                    <a:lumMod val="95000"/>
                    <a:lumOff val="5000"/>
                  </a:schemeClr>
                </a:solidFill>
              </a:rPr>
              <a:t>Κλείστε όλες τις διόδους (καμινάδες, παράθυρα, πόρτες κλπ.) έτσι ώστε να μην διεισδύσουν οι καύτρες στο εσωτερικό του σπιτιού.</a:t>
            </a:r>
          </a:p>
          <a:p>
            <a:pPr>
              <a:buFont typeface="Wingdings" panose="05000000000000000000" pitchFamily="2" charset="2"/>
              <a:buChar char="ü"/>
            </a:pPr>
            <a:r>
              <a:rPr lang="el-GR" sz="2000" dirty="0">
                <a:solidFill>
                  <a:schemeClr val="tx1">
                    <a:lumMod val="95000"/>
                    <a:lumOff val="5000"/>
                  </a:schemeClr>
                </a:solidFill>
              </a:rPr>
              <a:t>Κλείστε τις παροχές φυσικού αερίου και υγρών καυσίμων μέσα και έξω από το σπίτι.</a:t>
            </a:r>
          </a:p>
          <a:p>
            <a:pPr>
              <a:buFont typeface="Wingdings" panose="05000000000000000000" pitchFamily="2" charset="2"/>
              <a:buChar char="ü"/>
            </a:pPr>
            <a:r>
              <a:rPr lang="el-GR" sz="2000" dirty="0">
                <a:solidFill>
                  <a:schemeClr val="tx1">
                    <a:lumMod val="95000"/>
                    <a:lumOff val="5000"/>
                  </a:schemeClr>
                </a:solidFill>
              </a:rPr>
              <a:t>Μαζέψτε τις τέντες στα μπαλκόνια και στα παράθυρα.</a:t>
            </a:r>
          </a:p>
          <a:p>
            <a:pPr>
              <a:buFont typeface="Wingdings" panose="05000000000000000000" pitchFamily="2" charset="2"/>
              <a:buChar char="ü"/>
            </a:pPr>
            <a:r>
              <a:rPr lang="el-GR" sz="2000" dirty="0">
                <a:solidFill>
                  <a:schemeClr val="tx1">
                    <a:lumMod val="95000"/>
                    <a:lumOff val="5000"/>
                  </a:schemeClr>
                </a:solidFill>
              </a:rPr>
              <a:t>Διευκολύνετε την πρόσβαση πυροσβεστικών οχημάτων ανοίγοντας την πόρτα του κήπου.</a:t>
            </a:r>
          </a:p>
          <a:p>
            <a:pPr>
              <a:buFont typeface="Wingdings" panose="05000000000000000000" pitchFamily="2" charset="2"/>
              <a:buChar char="ü"/>
            </a:pPr>
            <a:r>
              <a:rPr lang="el-GR" sz="2000" dirty="0">
                <a:solidFill>
                  <a:schemeClr val="tx1">
                    <a:lumMod val="95000"/>
                    <a:lumOff val="5000"/>
                  </a:schemeClr>
                </a:solidFill>
              </a:rPr>
              <a:t>Τοποθετήστε σκάλα στην εξωτερική πλευρά του σπιτιού, αντίθετα από την κατεύθυνση της πυρκαγιάς ώστε να υπάρχει η δυνατότητα άμεσης πρόσβασης στη στέγη.</a:t>
            </a:r>
          </a:p>
          <a:p>
            <a:pPr>
              <a:buFont typeface="Wingdings" panose="05000000000000000000" pitchFamily="2" charset="2"/>
              <a:buChar char="ü"/>
            </a:pPr>
            <a:r>
              <a:rPr lang="el-GR" sz="2000" dirty="0">
                <a:solidFill>
                  <a:schemeClr val="tx1">
                    <a:lumMod val="95000"/>
                    <a:lumOff val="5000"/>
                  </a:schemeClr>
                </a:solidFill>
              </a:rPr>
              <a:t>Συνδέστε τους σωλήνες ποτίσματος και απλώστε τους ώστε να καλύπτεται η περίμετρος του σπιτιού.</a:t>
            </a:r>
          </a:p>
          <a:p>
            <a:pPr>
              <a:buFont typeface="Wingdings" panose="05000000000000000000" pitchFamily="2" charset="2"/>
              <a:buChar char="ü"/>
            </a:pPr>
            <a:endParaRPr lang="el-GR" sz="2000" dirty="0">
              <a:solidFill>
                <a:schemeClr val="accent1">
                  <a:lumMod val="60000"/>
                  <a:lumOff val="40000"/>
                </a:schemeClr>
              </a:solidFill>
            </a:endParaRPr>
          </a:p>
          <a:p>
            <a:r>
              <a:rPr lang="el-GR" sz="2000" dirty="0"/>
              <a:t>Αν η ορατότητα είναι μειωμένη, ανάψτε τα εσωτερικά και τα εξωτερικά φώτα του για να γίνεται ορατό μέσα από τους καπνούς.</a:t>
            </a:r>
          </a:p>
        </p:txBody>
      </p:sp>
    </p:spTree>
    <p:extLst>
      <p:ext uri="{BB962C8B-B14F-4D97-AF65-F5344CB8AC3E}">
        <p14:creationId xmlns:p14="http://schemas.microsoft.com/office/powerpoint/2010/main" val="2280385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a:extLst>
              <a:ext uri="{FF2B5EF4-FFF2-40B4-BE49-F238E27FC236}">
                <a16:creationId xmlns:a16="http://schemas.microsoft.com/office/drawing/2014/main" id="{0E26CC09-DF1F-48F8-901E-6F951CE57D91}"/>
              </a:ext>
            </a:extLst>
          </p:cNvPr>
          <p:cNvSpPr>
            <a:spLocks noGrp="1"/>
          </p:cNvSpPr>
          <p:nvPr>
            <p:ph type="title"/>
          </p:nvPr>
        </p:nvSpPr>
        <p:spPr>
          <a:xfrm>
            <a:off x="685799" y="639315"/>
            <a:ext cx="10095932" cy="1366906"/>
          </a:xfrm>
        </p:spPr>
        <p:txBody>
          <a:bodyPr>
            <a:noAutofit/>
          </a:bodyPr>
          <a:lstStyle/>
          <a:p>
            <a:pPr marL="571500" indent="-571500" algn="l">
              <a:buFont typeface="Wingdings" panose="05000000000000000000" pitchFamily="2" charset="2"/>
              <a:buChar char="v"/>
            </a:pPr>
            <a:r>
              <a:rPr lang="el-GR" dirty="0">
                <a:solidFill>
                  <a:srgbClr val="FF0000"/>
                </a:solidFill>
              </a:rPr>
              <a:t>Αν η πυρκαγιά έχει φτάσει στο σπίτι σας:</a:t>
            </a:r>
          </a:p>
        </p:txBody>
      </p:sp>
      <p:sp>
        <p:nvSpPr>
          <p:cNvPr id="10" name="Θέση περιεχομένου 9">
            <a:extLst>
              <a:ext uri="{FF2B5EF4-FFF2-40B4-BE49-F238E27FC236}">
                <a16:creationId xmlns:a16="http://schemas.microsoft.com/office/drawing/2014/main" id="{C29F3316-055B-41A7-B1EB-BDF20BB7C57F}"/>
              </a:ext>
            </a:extLst>
          </p:cNvPr>
          <p:cNvSpPr>
            <a:spLocks noGrp="1"/>
          </p:cNvSpPr>
          <p:nvPr>
            <p:ph idx="1"/>
          </p:nvPr>
        </p:nvSpPr>
        <p:spPr>
          <a:xfrm>
            <a:off x="838200" y="2661313"/>
            <a:ext cx="10515600" cy="3515650"/>
          </a:xfrm>
        </p:spPr>
        <p:txBody>
          <a:bodyPr>
            <a:normAutofit/>
          </a:bodyPr>
          <a:lstStyle/>
          <a:p>
            <a:r>
              <a:rPr lang="el-GR" sz="2000" dirty="0"/>
              <a:t>Μην εγκαταλείπετε το κτίριο εκτός αν η διαφυγή σας είναι πλήρως εξασφαλισμένη.</a:t>
            </a:r>
          </a:p>
          <a:p>
            <a:endParaRPr lang="el-GR" sz="2000" dirty="0"/>
          </a:p>
          <a:p>
            <a:r>
              <a:rPr lang="el-GR" sz="2000" dirty="0"/>
              <a:t>Μην μπαίνετε μέσα σε αυτοκίνητο. Η πιθανότητα επιβίωσης σε ένα σπίτι κατασκευασμένο από άφλεκτα υλικά είναι πολύ μεγαλύτερη από εκείνη σε ένα αυτοκίνητο που βρίσκεται σε καπνούς και φλόγες.</a:t>
            </a:r>
          </a:p>
        </p:txBody>
      </p:sp>
    </p:spTree>
    <p:extLst>
      <p:ext uri="{BB962C8B-B14F-4D97-AF65-F5344CB8AC3E}">
        <p14:creationId xmlns:p14="http://schemas.microsoft.com/office/powerpoint/2010/main" val="173110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562E886-2092-4E23-9EE0-9ACEC7B810E2}"/>
              </a:ext>
            </a:extLst>
          </p:cNvPr>
          <p:cNvSpPr txBox="1"/>
          <p:nvPr/>
        </p:nvSpPr>
        <p:spPr>
          <a:xfrm>
            <a:off x="382137" y="368490"/>
            <a:ext cx="11450472" cy="5940088"/>
          </a:xfrm>
          <a:prstGeom prst="rect">
            <a:avLst/>
          </a:prstGeom>
          <a:noFill/>
        </p:spPr>
        <p:txBody>
          <a:bodyPr wrap="square">
            <a:spAutoFit/>
          </a:bodyPr>
          <a:lstStyle/>
          <a:p>
            <a:pPr marL="285750" indent="-285750">
              <a:buFont typeface="Wingdings" panose="05000000000000000000" pitchFamily="2" charset="2"/>
              <a:buChar char="Ø"/>
            </a:pPr>
            <a:r>
              <a:rPr lang="el-GR" sz="4400" dirty="0">
                <a:solidFill>
                  <a:srgbClr val="FF0000"/>
                </a:solidFill>
              </a:rPr>
              <a:t>Αν παραμείνετε στο σπίτι:</a:t>
            </a:r>
          </a:p>
          <a:p>
            <a:endParaRPr lang="el-GR" dirty="0"/>
          </a:p>
          <a:p>
            <a:endParaRPr lang="el-GR" dirty="0"/>
          </a:p>
          <a:p>
            <a:pPr marL="285750" indent="-285750">
              <a:buFont typeface="Wingdings" panose="05000000000000000000" pitchFamily="2" charset="2"/>
              <a:buChar char="§"/>
            </a:pPr>
            <a:r>
              <a:rPr lang="el-GR" sz="2000" dirty="0"/>
              <a:t> Κλείστε καλά τις πόρτες και τα παράθυρα.</a:t>
            </a:r>
          </a:p>
          <a:p>
            <a:pPr marL="285750" indent="-285750">
              <a:buFont typeface="Wingdings" panose="05000000000000000000" pitchFamily="2" charset="2"/>
              <a:buChar char="§"/>
            </a:pPr>
            <a:r>
              <a:rPr lang="el-GR" sz="2000" dirty="0"/>
              <a:t> Φράξτε τις χαραμάδες με βρεγμένα πανιά για να μην μπει μέσα ο καπνός.</a:t>
            </a:r>
          </a:p>
          <a:p>
            <a:pPr marL="285750" indent="-285750">
              <a:buFont typeface="Wingdings" panose="05000000000000000000" pitchFamily="2" charset="2"/>
              <a:buChar char="§"/>
            </a:pPr>
            <a:r>
              <a:rPr lang="el-GR" sz="2000" dirty="0"/>
              <a:t> Απομακρύνετε τις κουρτίνες από τα παράθυρα.</a:t>
            </a:r>
          </a:p>
          <a:p>
            <a:pPr marL="285750" indent="-285750">
              <a:buFont typeface="Wingdings" panose="05000000000000000000" pitchFamily="2" charset="2"/>
              <a:buChar char="§"/>
            </a:pPr>
            <a:r>
              <a:rPr lang="el-GR" sz="2000" dirty="0"/>
              <a:t>  Μεταφέρετε στο εσωτερικό των δωματίων τα έπιπλα που βρίσκονται κοντά στα παράθυρα και τις εξωτερικές πόρτες.</a:t>
            </a:r>
          </a:p>
          <a:p>
            <a:pPr marL="285750" indent="-285750">
              <a:buFont typeface="Wingdings" panose="05000000000000000000" pitchFamily="2" charset="2"/>
              <a:buChar char="§"/>
            </a:pPr>
            <a:r>
              <a:rPr lang="el-GR" sz="2000" dirty="0"/>
              <a:t>  Κλείστε τις ενδιάμεσες πόρτες για να επιβραδύνετε την εξάπλωση της πυρκαγιάς.</a:t>
            </a:r>
          </a:p>
          <a:p>
            <a:pPr marL="285750" indent="-285750">
              <a:buFont typeface="Wingdings" panose="05000000000000000000" pitchFamily="2" charset="2"/>
              <a:buChar char="§"/>
            </a:pPr>
            <a:r>
              <a:rPr lang="el-GR" sz="2000" dirty="0"/>
              <a:t>  Γεμίστε την μπανιέρα, τους νιπτήρες και τους κουβάδες με εφεδρικό νερό.</a:t>
            </a:r>
          </a:p>
          <a:p>
            <a:pPr marL="285750" indent="-285750">
              <a:buFont typeface="Wingdings" panose="05000000000000000000" pitchFamily="2" charset="2"/>
              <a:buChar char="§"/>
            </a:pPr>
            <a:r>
              <a:rPr lang="el-GR" sz="2000" dirty="0"/>
              <a:t>  Συγκεντρωθείτε όλοι μαζί σε ένα δωμάτιο.</a:t>
            </a:r>
          </a:p>
          <a:p>
            <a:pPr marL="285750" indent="-285750">
              <a:buFont typeface="Wingdings" panose="05000000000000000000" pitchFamily="2" charset="2"/>
              <a:buChar char="§"/>
            </a:pPr>
            <a:r>
              <a:rPr lang="el-GR" sz="2000" dirty="0"/>
              <a:t>  Φροντίστε να υπάρχει φακός και εφεδρικές μπαταρίες μαζί σας σε περίπτωση διακοπής ηλεκτρικού ρεύματος.</a:t>
            </a:r>
          </a:p>
          <a:p>
            <a:endParaRPr lang="el-GR" sz="2000" dirty="0">
              <a:solidFill>
                <a:srgbClr val="FFC000"/>
              </a:solidFill>
            </a:endParaRPr>
          </a:p>
          <a:p>
            <a:pPr marL="285750" indent="-285750">
              <a:buFont typeface="Wingdings" panose="05000000000000000000" pitchFamily="2" charset="2"/>
              <a:buChar char="Ø"/>
            </a:pPr>
            <a:r>
              <a:rPr lang="el-GR" sz="2000" dirty="0">
                <a:solidFill>
                  <a:schemeClr val="tx1">
                    <a:lumMod val="95000"/>
                    <a:lumOff val="5000"/>
                  </a:schemeClr>
                </a:solidFill>
              </a:rPr>
              <a:t>Αν το σπίτι σας είναι ξύλινο αναζητείστε καταφύγιο σε κτιστό σπίτι.</a:t>
            </a:r>
          </a:p>
          <a:p>
            <a:endParaRPr lang="el-GR" sz="2000" dirty="0">
              <a:solidFill>
                <a:schemeClr val="tx1">
                  <a:lumMod val="95000"/>
                  <a:lumOff val="5000"/>
                </a:schemeClr>
              </a:solidFill>
            </a:endParaRPr>
          </a:p>
          <a:p>
            <a:pPr marL="285750" indent="-285750">
              <a:buFont typeface="Wingdings" panose="05000000000000000000" pitchFamily="2" charset="2"/>
              <a:buChar char="Ø"/>
            </a:pPr>
            <a:r>
              <a:rPr lang="el-GR" sz="2000" dirty="0">
                <a:solidFill>
                  <a:schemeClr val="tx1">
                    <a:lumMod val="95000"/>
                    <a:lumOff val="5000"/>
                  </a:schemeClr>
                </a:solidFill>
              </a:rPr>
              <a:t>Αν διαταχθεί οργανωμένη απομάκρυνση από την περιοχή ακολουθείστε πιστά τις οδηγίες των Αρχών και τις διαδρομές που θα σας δοθούν.</a:t>
            </a:r>
          </a:p>
        </p:txBody>
      </p:sp>
    </p:spTree>
    <p:extLst>
      <p:ext uri="{BB962C8B-B14F-4D97-AF65-F5344CB8AC3E}">
        <p14:creationId xmlns:p14="http://schemas.microsoft.com/office/powerpoint/2010/main" val="1780431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AE2056-16C5-40C1-9DCA-EC942646D6A4}"/>
              </a:ext>
            </a:extLst>
          </p:cNvPr>
          <p:cNvSpPr>
            <a:spLocks noGrp="1"/>
          </p:cNvSpPr>
          <p:nvPr>
            <p:ph type="title"/>
          </p:nvPr>
        </p:nvSpPr>
        <p:spPr/>
        <p:txBody>
          <a:bodyPr/>
          <a:lstStyle/>
          <a:p>
            <a:r>
              <a:rPr lang="el-GR" dirty="0">
                <a:solidFill>
                  <a:srgbClr val="FF0000"/>
                </a:solidFill>
              </a:rPr>
              <a:t>Πηγές:</a:t>
            </a:r>
          </a:p>
        </p:txBody>
      </p:sp>
      <p:sp>
        <p:nvSpPr>
          <p:cNvPr id="3" name="Θέση περιεχομένου 2">
            <a:extLst>
              <a:ext uri="{FF2B5EF4-FFF2-40B4-BE49-F238E27FC236}">
                <a16:creationId xmlns:a16="http://schemas.microsoft.com/office/drawing/2014/main" id="{F872B573-D0CA-4C6E-9BAF-D7FBB26F9B19}"/>
              </a:ext>
            </a:extLst>
          </p:cNvPr>
          <p:cNvSpPr>
            <a:spLocks noGrp="1"/>
          </p:cNvSpPr>
          <p:nvPr>
            <p:ph idx="1"/>
          </p:nvPr>
        </p:nvSpPr>
        <p:spPr>
          <a:xfrm>
            <a:off x="122830" y="1690688"/>
            <a:ext cx="11230969" cy="5167312"/>
          </a:xfrm>
        </p:spPr>
        <p:txBody>
          <a:bodyPr>
            <a:normAutofit fontScale="40000" lnSpcReduction="20000"/>
          </a:bodyPr>
          <a:lstStyle/>
          <a:p>
            <a:pPr marL="0" indent="0">
              <a:buNone/>
            </a:pPr>
            <a:endParaRPr lang="el-GR" sz="9300" dirty="0"/>
          </a:p>
          <a:p>
            <a:pPr>
              <a:buFont typeface="Wingdings" panose="05000000000000000000" pitchFamily="2" charset="2"/>
              <a:buChar char="§"/>
            </a:pPr>
            <a:r>
              <a:rPr lang="en-US" sz="3200" u="sng" dirty="0">
                <a:solidFill>
                  <a:srgbClr val="0070C0"/>
                </a:solidFill>
                <a:hlinkClick r:id="rId2">
                  <a:extLst>
                    <a:ext uri="{A12FA001-AC4F-418D-AE19-62706E023703}">
                      <ahyp:hlinkClr xmlns:ahyp="http://schemas.microsoft.com/office/drawing/2018/hyperlinkcolor" val="tx"/>
                    </a:ext>
                  </a:extLst>
                </a:hlinkClick>
              </a:rPr>
              <a:t>https://el.Wikipedia.org/wiki/</a:t>
            </a:r>
            <a:r>
              <a:rPr lang="el-GR" sz="3200" u="sng" dirty="0">
                <a:solidFill>
                  <a:srgbClr val="0070C0"/>
                </a:solidFill>
                <a:hlinkClick r:id="rId2">
                  <a:extLst>
                    <a:ext uri="{A12FA001-AC4F-418D-AE19-62706E023703}">
                      <ahyp:hlinkClr xmlns:ahyp="http://schemas.microsoft.com/office/drawing/2018/hyperlinkcolor" val="tx"/>
                    </a:ext>
                  </a:extLst>
                </a:hlinkClick>
              </a:rPr>
              <a:t>Πυρκαγιά</a:t>
            </a:r>
            <a:endParaRPr lang="el-GR" sz="3200" u="sng" dirty="0">
              <a:solidFill>
                <a:srgbClr val="0070C0"/>
              </a:solidFill>
            </a:endParaRPr>
          </a:p>
          <a:p>
            <a:pPr>
              <a:buFont typeface="Wingdings" panose="05000000000000000000" pitchFamily="2" charset="2"/>
              <a:buChar char="§"/>
            </a:pPr>
            <a:r>
              <a:rPr lang="en-US" sz="3200" dirty="0">
                <a:solidFill>
                  <a:srgbClr val="0070C0"/>
                </a:solidFill>
              </a:rPr>
              <a:t>https//el.wikipedia.org/wiki/</a:t>
            </a:r>
            <a:r>
              <a:rPr lang="el-GR" sz="3200" dirty="0" err="1">
                <a:solidFill>
                  <a:srgbClr val="0070C0"/>
                </a:solidFill>
              </a:rPr>
              <a:t>Υπερθέρμανση_του_πλανήτη</a:t>
            </a:r>
            <a:endParaRPr lang="el-GR" sz="3200" dirty="0">
              <a:solidFill>
                <a:srgbClr val="0070C0"/>
              </a:solidFill>
            </a:endParaRPr>
          </a:p>
          <a:p>
            <a:pPr>
              <a:buFont typeface="Wingdings" panose="05000000000000000000" pitchFamily="2" charset="2"/>
              <a:buChar char="§"/>
            </a:pPr>
            <a:r>
              <a:rPr lang="en-US" sz="3200" dirty="0">
                <a:solidFill>
                  <a:srgbClr val="0070C0"/>
                </a:solidFill>
                <a:hlinkClick r:id="rId3">
                  <a:extLst>
                    <a:ext uri="{A12FA001-AC4F-418D-AE19-62706E023703}">
                      <ahyp:hlinkClr xmlns:ahyp="http://schemas.microsoft.com/office/drawing/2018/hyperlinkcolor" val="tx"/>
                    </a:ext>
                  </a:extLst>
                </a:hlinkClick>
              </a:rPr>
              <a:t>https://ec.europa.eu/clima/sites/youth/causes_el</a:t>
            </a:r>
            <a:endParaRPr lang="el-GR" sz="3200" dirty="0">
              <a:solidFill>
                <a:srgbClr val="0070C0"/>
              </a:solidFill>
            </a:endParaRPr>
          </a:p>
          <a:p>
            <a:pPr>
              <a:buFont typeface="Wingdings" panose="05000000000000000000" pitchFamily="2" charset="2"/>
              <a:buChar char="§"/>
            </a:pPr>
            <a:r>
              <a:rPr lang="en-US" sz="3200" dirty="0">
                <a:solidFill>
                  <a:srgbClr val="0070C0"/>
                </a:solidFill>
                <a:hlinkClick r:id="rId4">
                  <a:extLst>
                    <a:ext uri="{A12FA001-AC4F-418D-AE19-62706E023703}">
                      <ahyp:hlinkClr xmlns:ahyp="http://schemas.microsoft.com/office/drawing/2018/hyperlinkcolor" val="tx"/>
                    </a:ext>
                  </a:extLst>
                </a:hlinkClick>
              </a:rPr>
              <a:t>https://www.iatronet.gr/article/102998/ohe-h-yperthermansh-toy-planhth-erhetai-10-hronia-noritera</a:t>
            </a:r>
            <a:endParaRPr lang="el-GR" sz="3200" dirty="0">
              <a:solidFill>
                <a:srgbClr val="0070C0"/>
              </a:solidFill>
            </a:endParaRPr>
          </a:p>
          <a:p>
            <a:pPr>
              <a:buFont typeface="Wingdings" panose="05000000000000000000" pitchFamily="2" charset="2"/>
              <a:buChar char="§"/>
            </a:pPr>
            <a:r>
              <a:rPr lang="en-US" sz="3200" dirty="0">
                <a:solidFill>
                  <a:srgbClr val="0070C0"/>
                </a:solidFill>
                <a:hlinkClick r:id="rId5"/>
              </a:rPr>
              <a:t>https://el.wikipedia.org/wiki/</a:t>
            </a:r>
            <a:r>
              <a:rPr lang="el-GR" sz="3200" dirty="0">
                <a:solidFill>
                  <a:srgbClr val="0070C0"/>
                </a:solidFill>
                <a:hlinkClick r:id="rId5"/>
              </a:rPr>
              <a:t>Δασικές_πυρκαγιές_στην_Ελλάδα_το_2007#Πυρκαγιά_Νομού_Μεσσηνίας</a:t>
            </a:r>
            <a:endParaRPr lang="el-GR" sz="3200" dirty="0">
              <a:solidFill>
                <a:srgbClr val="0070C0"/>
              </a:solidFill>
            </a:endParaRPr>
          </a:p>
          <a:p>
            <a:pPr>
              <a:buFont typeface="Wingdings" panose="05000000000000000000" pitchFamily="2" charset="2"/>
              <a:buChar char="§"/>
            </a:pPr>
            <a:r>
              <a:rPr lang="en-US" sz="3200" dirty="0">
                <a:solidFill>
                  <a:srgbClr val="0070C0"/>
                </a:solidFill>
              </a:rPr>
              <a:t>https://el.wikipedia.org/wiki/</a:t>
            </a:r>
            <a:r>
              <a:rPr lang="el-GR" sz="3200" dirty="0" err="1">
                <a:solidFill>
                  <a:srgbClr val="0070C0"/>
                </a:solidFill>
              </a:rPr>
              <a:t>Πυρκαγιά#Τι_πρέπει_να_γίνεται_σε_περίπτωση_πυρκαγιάς</a:t>
            </a:r>
            <a:endParaRPr lang="el-GR" sz="3200" dirty="0">
              <a:solidFill>
                <a:srgbClr val="0070C0"/>
              </a:solidFill>
            </a:endParaRPr>
          </a:p>
          <a:p>
            <a:pPr>
              <a:buFont typeface="Wingdings" panose="05000000000000000000" pitchFamily="2" charset="2"/>
              <a:buChar char="§"/>
            </a:pPr>
            <a:r>
              <a:rPr lang="en-US" sz="3200" dirty="0">
                <a:solidFill>
                  <a:srgbClr val="0070C0"/>
                </a:solidFill>
              </a:rPr>
              <a:t>https://www.civilprotection.gr/el/dasikes-pyrkagies</a:t>
            </a:r>
            <a:endParaRPr lang="el-GR" sz="3200" dirty="0">
              <a:solidFill>
                <a:srgbClr val="0070C0"/>
              </a:solidFill>
            </a:endParaRPr>
          </a:p>
          <a:p>
            <a:pPr>
              <a:buFont typeface="Wingdings" panose="05000000000000000000" pitchFamily="2" charset="2"/>
              <a:buChar char="§"/>
            </a:pPr>
            <a:endParaRPr lang="el-GR" sz="3200" dirty="0">
              <a:solidFill>
                <a:srgbClr val="0070C0"/>
              </a:solidFill>
            </a:endParaRPr>
          </a:p>
          <a:p>
            <a:pPr>
              <a:buFont typeface="Wingdings" panose="05000000000000000000" pitchFamily="2" charset="2"/>
              <a:buChar char="§"/>
            </a:pPr>
            <a:endParaRPr lang="el-GR" dirty="0">
              <a:solidFill>
                <a:srgbClr val="0070C0"/>
              </a:solidFill>
            </a:endParaRPr>
          </a:p>
          <a:p>
            <a:pPr>
              <a:buFont typeface="Wingdings" panose="05000000000000000000" pitchFamily="2" charset="2"/>
              <a:buChar char="§"/>
            </a:pPr>
            <a:endParaRPr lang="el-GR" dirty="0">
              <a:solidFill>
                <a:srgbClr val="0070C0"/>
              </a:solidFill>
            </a:endParaRPr>
          </a:p>
          <a:p>
            <a:pPr marL="0" indent="0">
              <a:buNone/>
            </a:pPr>
            <a:endParaRPr lang="en-US" dirty="0">
              <a:solidFill>
                <a:srgbClr val="FFFF00"/>
              </a:solidFill>
            </a:endParaRPr>
          </a:p>
          <a:p>
            <a:pPr marL="0" indent="0">
              <a:buNone/>
            </a:pPr>
            <a:endParaRPr lang="en-US" dirty="0">
              <a:solidFill>
                <a:srgbClr val="FFFF00"/>
              </a:solidFill>
            </a:endParaRPr>
          </a:p>
          <a:p>
            <a:pPr marL="0" indent="0">
              <a:buNone/>
            </a:pPr>
            <a:endParaRPr lang="el-GR" dirty="0">
              <a:solidFill>
                <a:srgbClr val="FFFF00"/>
              </a:solidFill>
            </a:endParaRPr>
          </a:p>
          <a:p>
            <a:pPr marL="0" indent="0">
              <a:buNone/>
            </a:pPr>
            <a:endParaRPr lang="el-GR" dirty="0">
              <a:solidFill>
                <a:srgbClr val="FFFF00"/>
              </a:solidFill>
            </a:endParaRPr>
          </a:p>
          <a:p>
            <a:pPr marL="0" indent="0">
              <a:buNone/>
            </a:pPr>
            <a:r>
              <a:rPr lang="el-GR" dirty="0">
                <a:solidFill>
                  <a:srgbClr val="FFFF00"/>
                </a:solidFill>
              </a:rPr>
              <a:t> </a:t>
            </a:r>
          </a:p>
          <a:p>
            <a:pPr marL="0" indent="0">
              <a:buNone/>
            </a:pPr>
            <a:endParaRPr lang="el-GR" dirty="0">
              <a:solidFill>
                <a:srgbClr val="FFFF00"/>
              </a:solidFill>
            </a:endParaRPr>
          </a:p>
          <a:p>
            <a:pPr marL="0" indent="0">
              <a:buNone/>
            </a:pPr>
            <a:r>
              <a:rPr lang="el-GR" sz="4000" dirty="0"/>
              <a:t>   </a:t>
            </a:r>
          </a:p>
        </p:txBody>
      </p:sp>
    </p:spTree>
    <p:extLst>
      <p:ext uri="{BB962C8B-B14F-4D97-AF65-F5344CB8AC3E}">
        <p14:creationId xmlns:p14="http://schemas.microsoft.com/office/powerpoint/2010/main" val="4143046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699C9E6-C571-4496-A4F6-BF048FFFD734}"/>
              </a:ext>
            </a:extLst>
          </p:cNvPr>
          <p:cNvSpPr>
            <a:spLocks noGrp="1"/>
          </p:cNvSpPr>
          <p:nvPr>
            <p:ph idx="1"/>
          </p:nvPr>
        </p:nvSpPr>
        <p:spPr/>
        <p:txBody>
          <a:bodyPr/>
          <a:lstStyle/>
          <a:p>
            <a:pPr marL="0" indent="0">
              <a:buNone/>
            </a:pPr>
            <a:r>
              <a:rPr lang="el-GR" b="1" i="1" u="sng" dirty="0">
                <a:solidFill>
                  <a:srgbClr val="FFC000"/>
                </a:solidFill>
              </a:rPr>
              <a:t>Τελική Μορφοποίηση:  </a:t>
            </a:r>
            <a:r>
              <a:rPr lang="el-GR" i="1" dirty="0">
                <a:solidFill>
                  <a:schemeClr val="tx1">
                    <a:lumMod val="95000"/>
                    <a:lumOff val="5000"/>
                  </a:schemeClr>
                </a:solidFill>
              </a:rPr>
              <a:t>Λέκκα Άννα</a:t>
            </a:r>
          </a:p>
          <a:p>
            <a:pPr marL="0" indent="0">
              <a:buNone/>
            </a:pPr>
            <a:endParaRPr lang="el-GR" b="1" i="1" u="sng" dirty="0">
              <a:solidFill>
                <a:schemeClr val="tx1">
                  <a:lumMod val="95000"/>
                  <a:lumOff val="5000"/>
                </a:schemeClr>
              </a:solidFill>
            </a:endParaRPr>
          </a:p>
          <a:p>
            <a:pPr>
              <a:buFont typeface="Wingdings" panose="05000000000000000000" pitchFamily="2" charset="2"/>
              <a:buChar char="Ø"/>
            </a:pPr>
            <a:r>
              <a:rPr lang="el-GR" b="1" i="1" dirty="0">
                <a:solidFill>
                  <a:schemeClr val="tx1">
                    <a:lumMod val="95000"/>
                    <a:lumOff val="5000"/>
                  </a:schemeClr>
                </a:solidFill>
              </a:rPr>
              <a:t> Λέκκα Άννα, </a:t>
            </a:r>
            <a:r>
              <a:rPr lang="el-GR" b="1" i="1" dirty="0" err="1">
                <a:solidFill>
                  <a:schemeClr val="tx1">
                    <a:lumMod val="95000"/>
                    <a:lumOff val="5000"/>
                  </a:schemeClr>
                </a:solidFill>
              </a:rPr>
              <a:t>Τόσκα</a:t>
            </a:r>
            <a:r>
              <a:rPr lang="el-GR" b="1" i="1" dirty="0">
                <a:solidFill>
                  <a:schemeClr val="tx1">
                    <a:lumMod val="95000"/>
                    <a:lumOff val="5000"/>
                  </a:schemeClr>
                </a:solidFill>
              </a:rPr>
              <a:t> Άγγελος, </a:t>
            </a:r>
            <a:r>
              <a:rPr lang="el-GR" b="1" i="1" dirty="0" err="1">
                <a:solidFill>
                  <a:schemeClr val="tx1">
                    <a:lumMod val="95000"/>
                    <a:lumOff val="5000"/>
                  </a:schemeClr>
                </a:solidFill>
              </a:rPr>
              <a:t>Ντάκουρης</a:t>
            </a:r>
            <a:r>
              <a:rPr lang="el-GR" b="1" i="1" dirty="0">
                <a:solidFill>
                  <a:schemeClr val="tx1">
                    <a:lumMod val="95000"/>
                    <a:lumOff val="5000"/>
                  </a:schemeClr>
                </a:solidFill>
              </a:rPr>
              <a:t> Σταμάτης, </a:t>
            </a:r>
            <a:r>
              <a:rPr lang="el-GR" b="1" i="1" dirty="0" err="1">
                <a:solidFill>
                  <a:schemeClr val="tx1">
                    <a:lumMod val="95000"/>
                    <a:lumOff val="5000"/>
                  </a:schemeClr>
                </a:solidFill>
              </a:rPr>
              <a:t>Φιλιππαίος</a:t>
            </a:r>
            <a:r>
              <a:rPr lang="el-GR" b="1" i="1" dirty="0">
                <a:solidFill>
                  <a:schemeClr val="tx1">
                    <a:lumMod val="95000"/>
                    <a:lumOff val="5000"/>
                  </a:schemeClr>
                </a:solidFill>
              </a:rPr>
              <a:t> Αγησίλαος, Σπυρόπουλος Πέτρος, Τσαλίκη Ολυμπία, </a:t>
            </a:r>
            <a:r>
              <a:rPr lang="el-GR" b="1" i="1" dirty="0" err="1">
                <a:solidFill>
                  <a:schemeClr val="tx1">
                    <a:lumMod val="95000"/>
                    <a:lumOff val="5000"/>
                  </a:schemeClr>
                </a:solidFill>
              </a:rPr>
              <a:t>Αδαμακόπουλος</a:t>
            </a:r>
            <a:r>
              <a:rPr lang="el-GR" b="1" i="1" dirty="0">
                <a:solidFill>
                  <a:schemeClr val="tx1">
                    <a:lumMod val="95000"/>
                    <a:lumOff val="5000"/>
                  </a:schemeClr>
                </a:solidFill>
              </a:rPr>
              <a:t> Δημήτρης</a:t>
            </a:r>
          </a:p>
          <a:p>
            <a:pPr marL="0" indent="0">
              <a:buNone/>
            </a:pPr>
            <a:endParaRPr lang="el-GR" b="1" i="1" u="sng" dirty="0">
              <a:solidFill>
                <a:srgbClr val="FFC000"/>
              </a:solidFill>
            </a:endParaRPr>
          </a:p>
          <a:p>
            <a:pPr marL="0" indent="0" algn="ctr">
              <a:buNone/>
            </a:pPr>
            <a:r>
              <a:rPr lang="el-GR" sz="10000" b="1" i="1" u="sng" dirty="0">
                <a:solidFill>
                  <a:srgbClr val="C00000"/>
                </a:solidFill>
              </a:rPr>
              <a:t>Β3</a:t>
            </a:r>
          </a:p>
        </p:txBody>
      </p:sp>
    </p:spTree>
    <p:extLst>
      <p:ext uri="{BB962C8B-B14F-4D97-AF65-F5344CB8AC3E}">
        <p14:creationId xmlns:p14="http://schemas.microsoft.com/office/powerpoint/2010/main" val="11235573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DE5A5D3-64A1-4F89-A0F1-1531EE8C43A1}"/>
              </a:ext>
            </a:extLst>
          </p:cNvPr>
          <p:cNvSpPr>
            <a:spLocks noGrp="1"/>
          </p:cNvSpPr>
          <p:nvPr>
            <p:ph type="ctrTitle"/>
          </p:nvPr>
        </p:nvSpPr>
        <p:spPr/>
        <p:txBody>
          <a:bodyPr>
            <a:normAutofit/>
          </a:bodyPr>
          <a:lstStyle/>
          <a:p>
            <a:r>
              <a:rPr lang="el-GR" sz="6000" i="1" dirty="0">
                <a:solidFill>
                  <a:srgbClr val="FFC000"/>
                </a:solidFill>
              </a:rPr>
              <a:t>Τί είναι πυρκαγιά</a:t>
            </a:r>
            <a:r>
              <a:rPr lang="el-GR" i="1" dirty="0">
                <a:solidFill>
                  <a:srgbClr val="FFC000"/>
                </a:solidFill>
              </a:rPr>
              <a:t>;</a:t>
            </a:r>
            <a:endParaRPr lang="el-GR" sz="6000" i="1" dirty="0">
              <a:solidFill>
                <a:srgbClr val="FFC000"/>
              </a:solidFill>
            </a:endParaRPr>
          </a:p>
        </p:txBody>
      </p:sp>
      <p:sp>
        <p:nvSpPr>
          <p:cNvPr id="5" name="Υπότιτλος 4">
            <a:extLst>
              <a:ext uri="{FF2B5EF4-FFF2-40B4-BE49-F238E27FC236}">
                <a16:creationId xmlns:a16="http://schemas.microsoft.com/office/drawing/2014/main" id="{98CAAE96-EC28-41D3-A550-4CB92EDDAFCB}"/>
              </a:ext>
            </a:extLst>
          </p:cNvPr>
          <p:cNvSpPr>
            <a:spLocks noGrp="1"/>
          </p:cNvSpPr>
          <p:nvPr>
            <p:ph type="subTitle" idx="1"/>
          </p:nvPr>
        </p:nvSpPr>
        <p:spPr>
          <a:xfrm>
            <a:off x="1371600" y="3700439"/>
            <a:ext cx="9448800" cy="1065059"/>
          </a:xfrm>
        </p:spPr>
        <p:txBody>
          <a:bodyPr>
            <a:normAutofit/>
          </a:bodyPr>
          <a:lstStyle/>
          <a:p>
            <a:endParaRPr lang="el-GR" dirty="0"/>
          </a:p>
          <a:p>
            <a:pPr marL="342900" indent="-342900">
              <a:buFont typeface="Wingdings" panose="05000000000000000000" pitchFamily="2" charset="2"/>
              <a:buChar char="q"/>
            </a:pPr>
            <a:endParaRPr lang="el-GR" dirty="0"/>
          </a:p>
        </p:txBody>
      </p:sp>
    </p:spTree>
    <p:extLst>
      <p:ext uri="{BB962C8B-B14F-4D97-AF65-F5344CB8AC3E}">
        <p14:creationId xmlns:p14="http://schemas.microsoft.com/office/powerpoint/2010/main" val="197240835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BFB0F-0B00-4DAB-BF7E-572D9D0B7B73}"/>
              </a:ext>
            </a:extLst>
          </p:cNvPr>
          <p:cNvSpPr txBox="1"/>
          <p:nvPr/>
        </p:nvSpPr>
        <p:spPr>
          <a:xfrm>
            <a:off x="459474" y="1214650"/>
            <a:ext cx="11273051" cy="5355312"/>
          </a:xfrm>
          <a:prstGeom prst="rect">
            <a:avLst/>
          </a:prstGeom>
          <a:noFill/>
        </p:spPr>
        <p:txBody>
          <a:bodyPr wrap="square">
            <a:spAutoFit/>
          </a:bodyPr>
          <a:lstStyle/>
          <a:p>
            <a:pPr marL="285750" indent="-285750">
              <a:buFont typeface="Wingdings" panose="05000000000000000000" pitchFamily="2" charset="2"/>
              <a:buChar char="Ø"/>
            </a:pPr>
            <a:r>
              <a:rPr lang="el-GR" sz="2000" dirty="0"/>
              <a:t>Πυρκαγιά είναι η ανεξέλεγκτη φωτιά, η οποία προκαλείται από μη ελεγχόμενη καύση με το οξυγόνο και συνοδεύεται από πρόκληση μεγάλων ποσών θερμότητας και φωτός, γεγονός που έχει ως συνέπεια την καταστροφή του καιγόμενου υλικού.</a:t>
            </a:r>
          </a:p>
          <a:p>
            <a:endParaRPr lang="el-GR" dirty="0"/>
          </a:p>
          <a:p>
            <a:r>
              <a:rPr lang="el-GR" sz="4400" dirty="0">
                <a:solidFill>
                  <a:srgbClr val="FF0000"/>
                </a:solidFill>
              </a:rPr>
              <a:t>Γενικά:</a:t>
            </a:r>
          </a:p>
          <a:p>
            <a:r>
              <a:rPr lang="el-GR" sz="2000" dirty="0">
                <a:solidFill>
                  <a:schemeClr val="tx1">
                    <a:lumMod val="95000"/>
                    <a:lumOff val="5000"/>
                  </a:schemeClr>
                </a:solidFill>
              </a:rPr>
              <a:t>Ένα σημαντικό τμήμα της Γης υπόκειται σε περιοδικές πυρκαγιές. Σε γενικές γραμμές οι διάφοροι τύποι πυρκαγιάς ερμηνεύονται ιστορικά σε σχέση με το κλίμα και τη συναφή γεωλογία του τοπίου, με περιορισμένη εξέταση του ρόλου τους στην εξελικτική πορεία του οικοσυστήματος και του ρόλου της φωτιάς στη διαμόρφωση των πληθυσμών διαφόρων ειδών, που απαρτίζουν τη συνολική πανίδα και χλωρίδα ενός τόπου. Ιστορικά, οι κλάδοι της οικολογίας, της βιογεωγραφίας και της </a:t>
            </a:r>
            <a:r>
              <a:rPr lang="el-GR" sz="2000" dirty="0" err="1">
                <a:solidFill>
                  <a:schemeClr val="tx1">
                    <a:lumMod val="95000"/>
                    <a:lumOff val="5000"/>
                  </a:schemeClr>
                </a:solidFill>
              </a:rPr>
              <a:t>παλαιο</a:t>
            </a:r>
            <a:r>
              <a:rPr lang="el-GR" sz="2000" dirty="0">
                <a:solidFill>
                  <a:schemeClr val="tx1">
                    <a:lumMod val="95000"/>
                    <a:lumOff val="5000"/>
                  </a:schemeClr>
                </a:solidFill>
              </a:rPr>
              <a:t>-οικολογίας θεωρούν το κλίμα και τη γεωλογία ως βασικούς παράγοντες που καθορίζουν τα οικοσυστήματα συναρμολόγησης και διανομής. Ωστόσο, σε πολλά από αυτά τα τοπία η φωτιά είναι παράγοντας ίσης ή μεγαλύτερης σημασίας και οι αλληλεπιδράσεις μεταξύ των τριών παραγόντων προσδιορίζουν δυναμικά τον αριθμό των διαθέσιμων λειτουργικών τύπων τόσο στην χλωρίδα, όσο και στην πανίδα. Η φωτιά δεν είναι μια νέα διαδικασία σύνθεσης ή αποδόμησης οικοσυστημάτων, αλλά αποτελεί αναπόσπαστο τμήμα εξέλιξης της πανίδας και της χλωρίδας ιδιαίτερα ήδη από την Παλαιοζωική</a:t>
            </a:r>
            <a:r>
              <a:rPr lang="el-GR" dirty="0">
                <a:solidFill>
                  <a:schemeClr val="tx1">
                    <a:lumMod val="95000"/>
                    <a:lumOff val="5000"/>
                  </a:schemeClr>
                </a:solidFill>
              </a:rPr>
              <a:t>.</a:t>
            </a:r>
          </a:p>
        </p:txBody>
      </p:sp>
    </p:spTree>
    <p:extLst>
      <p:ext uri="{BB962C8B-B14F-4D97-AF65-F5344CB8AC3E}">
        <p14:creationId xmlns:p14="http://schemas.microsoft.com/office/powerpoint/2010/main" val="3240003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Διάγραμμα 12">
            <a:extLst>
              <a:ext uri="{FF2B5EF4-FFF2-40B4-BE49-F238E27FC236}">
                <a16:creationId xmlns:a16="http://schemas.microsoft.com/office/drawing/2014/main" id="{E1CFD827-D523-412E-A536-E312D3471832}"/>
              </a:ext>
            </a:extLst>
          </p:cNvPr>
          <p:cNvGraphicFramePr/>
          <p:nvPr>
            <p:extLst>
              <p:ext uri="{D42A27DB-BD31-4B8C-83A1-F6EECF244321}">
                <p14:modId xmlns:p14="http://schemas.microsoft.com/office/powerpoint/2010/main" val="2024135466"/>
              </p:ext>
            </p:extLst>
          </p:nvPr>
        </p:nvGraphicFramePr>
        <p:xfrm>
          <a:off x="839243" y="1252603"/>
          <a:ext cx="9695145" cy="4684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E46CADD1-9D3D-4A97-AB4C-679AF664C415}"/>
              </a:ext>
            </a:extLst>
          </p:cNvPr>
          <p:cNvSpPr txBox="1"/>
          <p:nvPr/>
        </p:nvSpPr>
        <p:spPr>
          <a:xfrm flipH="1">
            <a:off x="1377861" y="3118981"/>
            <a:ext cx="3139547" cy="1200329"/>
          </a:xfrm>
          <a:prstGeom prst="rect">
            <a:avLst/>
          </a:prstGeom>
          <a:noFill/>
        </p:spPr>
        <p:txBody>
          <a:bodyPr wrap="square" rtlCol="0">
            <a:spAutoFit/>
          </a:bodyPr>
          <a:lstStyle/>
          <a:p>
            <a:r>
              <a:rPr lang="el-GR" dirty="0"/>
              <a:t>Για να δημιουργηθεί μια πυρκαγιά, πρέπει να συνυπάρχουν τρεις παράγοντες:</a:t>
            </a:r>
          </a:p>
        </p:txBody>
      </p:sp>
    </p:spTree>
    <p:extLst>
      <p:ext uri="{BB962C8B-B14F-4D97-AF65-F5344CB8AC3E}">
        <p14:creationId xmlns:p14="http://schemas.microsoft.com/office/powerpoint/2010/main" val="1307697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09735C-EB84-4731-A8BE-200624EA33A7}"/>
              </a:ext>
            </a:extLst>
          </p:cNvPr>
          <p:cNvSpPr>
            <a:spLocks noGrp="1"/>
          </p:cNvSpPr>
          <p:nvPr>
            <p:ph type="title"/>
          </p:nvPr>
        </p:nvSpPr>
        <p:spPr>
          <a:xfrm>
            <a:off x="192068" y="0"/>
            <a:ext cx="8613730" cy="2057401"/>
          </a:xfrm>
        </p:spPr>
        <p:txBody>
          <a:bodyPr/>
          <a:lstStyle/>
          <a:p>
            <a:pPr algn="l"/>
            <a:r>
              <a:rPr lang="el-GR" dirty="0">
                <a:solidFill>
                  <a:srgbClr val="FF0000"/>
                </a:solidFill>
              </a:rPr>
              <a:t>Είδη πυρκαγιών:</a:t>
            </a:r>
          </a:p>
        </p:txBody>
      </p:sp>
      <p:sp>
        <p:nvSpPr>
          <p:cNvPr id="3" name="Θέση περιεχομένου 2">
            <a:extLst>
              <a:ext uri="{FF2B5EF4-FFF2-40B4-BE49-F238E27FC236}">
                <a16:creationId xmlns:a16="http://schemas.microsoft.com/office/drawing/2014/main" id="{CD43ABC7-655F-41AE-8D34-B42466DB2C03}"/>
              </a:ext>
            </a:extLst>
          </p:cNvPr>
          <p:cNvSpPr>
            <a:spLocks noGrp="1"/>
          </p:cNvSpPr>
          <p:nvPr>
            <p:ph idx="1"/>
          </p:nvPr>
        </p:nvSpPr>
        <p:spPr>
          <a:xfrm>
            <a:off x="112734" y="1653436"/>
            <a:ext cx="11887199" cy="5204564"/>
          </a:xfrm>
        </p:spPr>
        <p:txBody>
          <a:bodyPr>
            <a:normAutofit lnSpcReduction="10000"/>
          </a:bodyPr>
          <a:lstStyle/>
          <a:p>
            <a:r>
              <a:rPr lang="el-GR" sz="2200" dirty="0"/>
              <a:t>Υπάρχουν πυρκαγιές από πρόθεση, από αμέλεια ή από φυσικά καιρικά φαινόμενα</a:t>
            </a:r>
            <a:r>
              <a:rPr lang="el-GR" dirty="0"/>
              <a:t>.</a:t>
            </a:r>
          </a:p>
          <a:p>
            <a:pPr marL="0" indent="0">
              <a:buNone/>
            </a:pPr>
            <a:endParaRPr lang="el-GR" dirty="0"/>
          </a:p>
          <a:p>
            <a:r>
              <a:rPr lang="el-GR" sz="2600" b="1" i="1" u="sng" dirty="0">
                <a:solidFill>
                  <a:schemeClr val="tx1">
                    <a:lumMod val="95000"/>
                    <a:lumOff val="5000"/>
                  </a:schemeClr>
                </a:solidFill>
              </a:rPr>
              <a:t>Ανάλογα με την καύσιμη ύλη, οι πυρκαγιές χωρίζονται σε αστικές και δασικές:</a:t>
            </a:r>
          </a:p>
          <a:p>
            <a:pPr>
              <a:buFont typeface="Wingdings" panose="05000000000000000000" pitchFamily="2" charset="2"/>
              <a:buChar char="v"/>
            </a:pPr>
            <a:r>
              <a:rPr lang="el-GR" sz="2200" dirty="0"/>
              <a:t> Στις </a:t>
            </a:r>
            <a:r>
              <a:rPr lang="el-GR" sz="2000" i="1" dirty="0">
                <a:solidFill>
                  <a:schemeClr val="tx1">
                    <a:lumMod val="95000"/>
                    <a:lumOff val="5000"/>
                  </a:schemeClr>
                </a:solidFill>
              </a:rPr>
              <a:t>αστικές πυρκαγιές</a:t>
            </a:r>
            <a:r>
              <a:rPr lang="el-GR" sz="2200" dirty="0"/>
              <a:t>, ανάλογα με το τι καίγεται, χρησιμοποιείται και το κατάλληλο μέσο κατάσβεσης.</a:t>
            </a:r>
          </a:p>
          <a:p>
            <a:pPr>
              <a:buFont typeface="Wingdings" panose="05000000000000000000" pitchFamily="2" charset="2"/>
              <a:buChar char="v"/>
            </a:pPr>
            <a:r>
              <a:rPr lang="el-GR" sz="2200" dirty="0"/>
              <a:t> Αν η πυρκαγιά είναι από υγρά καύσιμα, χρησιμοποιείται ειδικός πυροσβεστικός αφρός μαζί με νερό.</a:t>
            </a:r>
          </a:p>
          <a:p>
            <a:pPr>
              <a:buFont typeface="Wingdings" panose="05000000000000000000" pitchFamily="2" charset="2"/>
              <a:buChar char="v"/>
            </a:pPr>
            <a:r>
              <a:rPr lang="el-GR" sz="2200" dirty="0"/>
              <a:t> Για μικρής έκτασης πυρκαγιές, χρησιμοποιείται αφρός ξηράς </a:t>
            </a:r>
            <a:r>
              <a:rPr lang="el-GR" sz="2200" dirty="0" err="1"/>
              <a:t>κόνεως</a:t>
            </a:r>
            <a:r>
              <a:rPr lang="el-GR" sz="2200" dirty="0"/>
              <a:t> για την γρήγορη κατάσβεση, ενώ για πυρκαγιά σε ηλεκτρικές συσκευές μπορεί να χρησιμοποιηθεί πυροσβεστήρας διοξειδίου του άνθρακα.</a:t>
            </a:r>
          </a:p>
          <a:p>
            <a:pPr>
              <a:buFont typeface="Wingdings" panose="05000000000000000000" pitchFamily="2" charset="2"/>
              <a:buChar char="v"/>
            </a:pPr>
            <a:r>
              <a:rPr lang="el-GR" sz="2200" dirty="0"/>
              <a:t> Γενικά το βασικό μέσο κατάσβεσης είναι το νερό.</a:t>
            </a:r>
          </a:p>
          <a:p>
            <a:pPr>
              <a:buFont typeface="Wingdings" panose="05000000000000000000" pitchFamily="2" charset="2"/>
              <a:buChar char="v"/>
            </a:pPr>
            <a:endParaRPr lang="el-GR" sz="2200" dirty="0"/>
          </a:p>
          <a:p>
            <a:pPr>
              <a:buFont typeface="Wingdings" panose="05000000000000000000" pitchFamily="2" charset="2"/>
              <a:buChar char="Ø"/>
            </a:pPr>
            <a:r>
              <a:rPr lang="el-GR" sz="2200" dirty="0"/>
              <a:t>Στις </a:t>
            </a:r>
            <a:r>
              <a:rPr lang="el-GR" sz="2000" i="1" dirty="0">
                <a:solidFill>
                  <a:schemeClr val="tx1">
                    <a:lumMod val="95000"/>
                    <a:lumOff val="5000"/>
                  </a:schemeClr>
                </a:solidFill>
              </a:rPr>
              <a:t>δασικές πυρκαγιές</a:t>
            </a:r>
            <a:r>
              <a:rPr lang="el-GR" sz="2200" dirty="0"/>
              <a:t>, το βασικό μέσο κατάσβεσης είναι το νερό.</a:t>
            </a:r>
          </a:p>
        </p:txBody>
      </p:sp>
    </p:spTree>
    <p:extLst>
      <p:ext uri="{BB962C8B-B14F-4D97-AF65-F5344CB8AC3E}">
        <p14:creationId xmlns:p14="http://schemas.microsoft.com/office/powerpoint/2010/main" val="247523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9EB7964D-5AC3-4160-8911-6032D57FA0B2}"/>
              </a:ext>
            </a:extLst>
          </p:cNvPr>
          <p:cNvPicPr>
            <a:picLocks noChangeAspect="1"/>
          </p:cNvPicPr>
          <p:nvPr/>
        </p:nvPicPr>
        <p:blipFill>
          <a:blip r:embed="rId2"/>
          <a:stretch>
            <a:fillRect/>
          </a:stretch>
        </p:blipFill>
        <p:spPr>
          <a:xfrm>
            <a:off x="217955" y="2066795"/>
            <a:ext cx="7054658" cy="4409160"/>
          </a:xfrm>
          <a:prstGeom prst="rect">
            <a:avLst/>
          </a:prstGeom>
        </p:spPr>
      </p:pic>
      <p:pic>
        <p:nvPicPr>
          <p:cNvPr id="7" name="Εικόνα 6">
            <a:extLst>
              <a:ext uri="{FF2B5EF4-FFF2-40B4-BE49-F238E27FC236}">
                <a16:creationId xmlns:a16="http://schemas.microsoft.com/office/drawing/2014/main" id="{23B2BE6D-F53C-4230-A60D-DDFF98A96D87}"/>
              </a:ext>
            </a:extLst>
          </p:cNvPr>
          <p:cNvPicPr>
            <a:picLocks noChangeAspect="1"/>
          </p:cNvPicPr>
          <p:nvPr/>
        </p:nvPicPr>
        <p:blipFill>
          <a:blip r:embed="rId3"/>
          <a:stretch>
            <a:fillRect/>
          </a:stretch>
        </p:blipFill>
        <p:spPr>
          <a:xfrm>
            <a:off x="7661752" y="3165952"/>
            <a:ext cx="4413338" cy="3310004"/>
          </a:xfrm>
          <a:prstGeom prst="rect">
            <a:avLst/>
          </a:prstGeom>
        </p:spPr>
      </p:pic>
    </p:spTree>
    <p:extLst>
      <p:ext uri="{BB962C8B-B14F-4D97-AF65-F5344CB8AC3E}">
        <p14:creationId xmlns:p14="http://schemas.microsoft.com/office/powerpoint/2010/main" val="42503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BA7104-3A12-411B-8874-C6586C084580}"/>
              </a:ext>
            </a:extLst>
          </p:cNvPr>
          <p:cNvSpPr>
            <a:spLocks noGrp="1"/>
          </p:cNvSpPr>
          <p:nvPr>
            <p:ph type="ctrTitle"/>
          </p:nvPr>
        </p:nvSpPr>
        <p:spPr/>
        <p:txBody>
          <a:bodyPr/>
          <a:lstStyle/>
          <a:p>
            <a:r>
              <a:rPr lang="el-GR" dirty="0">
                <a:solidFill>
                  <a:srgbClr val="FFC000"/>
                </a:solidFill>
              </a:rPr>
              <a:t>Υπερθέρμανση…</a:t>
            </a:r>
          </a:p>
        </p:txBody>
      </p:sp>
      <p:sp>
        <p:nvSpPr>
          <p:cNvPr id="3" name="Υπότιτλος 2">
            <a:extLst>
              <a:ext uri="{FF2B5EF4-FFF2-40B4-BE49-F238E27FC236}">
                <a16:creationId xmlns:a16="http://schemas.microsoft.com/office/drawing/2014/main" id="{7CC67CDE-5C60-4B0E-9B2C-A35BBD217550}"/>
              </a:ext>
            </a:extLst>
          </p:cNvPr>
          <p:cNvSpPr>
            <a:spLocks noGrp="1"/>
          </p:cNvSpPr>
          <p:nvPr>
            <p:ph type="subTitle" idx="1"/>
          </p:nvPr>
        </p:nvSpPr>
        <p:spPr>
          <a:xfrm>
            <a:off x="1371599" y="3632200"/>
            <a:ext cx="10227501" cy="2893860"/>
          </a:xfrm>
        </p:spPr>
        <p:txBody>
          <a:bodyPr>
            <a:normAutofit/>
          </a:bodyPr>
          <a:lstStyle/>
          <a:p>
            <a:endParaRPr lang="el-GR" dirty="0">
              <a:solidFill>
                <a:schemeClr val="accent2">
                  <a:lumMod val="75000"/>
                </a:schemeClr>
              </a:solidFill>
            </a:endParaRPr>
          </a:p>
          <a:p>
            <a:pPr marL="342900" indent="-342900">
              <a:buFont typeface="Wingdings" panose="05000000000000000000" pitchFamily="2" charset="2"/>
              <a:buChar char="Ø"/>
            </a:pPr>
            <a:endParaRPr lang="el-GR" dirty="0">
              <a:solidFill>
                <a:srgbClr val="FF0000"/>
              </a:solidFill>
            </a:endParaRPr>
          </a:p>
          <a:p>
            <a:endParaRPr lang="el-GR" dirty="0">
              <a:solidFill>
                <a:srgbClr val="FF0000"/>
              </a:solidFill>
            </a:endParaRPr>
          </a:p>
          <a:p>
            <a:pPr marL="342900" indent="-342900">
              <a:buFont typeface="Wingdings" panose="05000000000000000000" pitchFamily="2" charset="2"/>
              <a:buChar char="Ø"/>
            </a:pPr>
            <a:endParaRPr lang="el-GR" dirty="0"/>
          </a:p>
        </p:txBody>
      </p:sp>
    </p:spTree>
    <p:extLst>
      <p:ext uri="{BB962C8B-B14F-4D97-AF65-F5344CB8AC3E}">
        <p14:creationId xmlns:p14="http://schemas.microsoft.com/office/powerpoint/2010/main" val="730599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04C77C-7F37-4C4C-938E-9062B2C18F50}"/>
              </a:ext>
            </a:extLst>
          </p:cNvPr>
          <p:cNvSpPr txBox="1"/>
          <p:nvPr/>
        </p:nvSpPr>
        <p:spPr>
          <a:xfrm>
            <a:off x="573206" y="1397675"/>
            <a:ext cx="10811302" cy="1938992"/>
          </a:xfrm>
          <a:prstGeom prst="rect">
            <a:avLst/>
          </a:prstGeom>
          <a:noFill/>
        </p:spPr>
        <p:txBody>
          <a:bodyPr wrap="square">
            <a:spAutoFit/>
          </a:bodyPr>
          <a:lstStyle/>
          <a:p>
            <a:pPr marL="285750" indent="-285750">
              <a:buFont typeface="Wingdings" panose="05000000000000000000" pitchFamily="2" charset="2"/>
              <a:buChar char="q"/>
            </a:pPr>
            <a:r>
              <a:rPr lang="el-GR" sz="2000" dirty="0"/>
              <a:t>Ο όρος υπερθέρμανση του πλανήτη δηλώνει μία ειδική περίπτωση κλιματικής μεταβολής και αναφέρεται στην αύξηση της μέσης θερμοκρασίας της ατμόσφαιρας και των ωκεανών της γης. Ο όρος είναι εν γένει ουδέτερος ως προς τα αίτια πρόκλησης της υπερθέρμανσης, ωστόσο έχει επικρατήσει να υπονοεί την ανθρώπινη παρέμβαση. Αποδίδεται συχνά με διαφορετικό τρόπο, ως πλανητική (</a:t>
            </a:r>
            <a:r>
              <a:rPr lang="el-GR" sz="2000" dirty="0" err="1"/>
              <a:t>υπερ</a:t>
            </a:r>
            <a:r>
              <a:rPr lang="el-GR" sz="2000" dirty="0"/>
              <a:t>)θέρμανση ή παγκόσμια αύξηση της θερμοκρασίας, ενώ άλλες φορές ταυτίζεται με το φαινόμενο του θερμοκηπίου που αποτελεί έναν μηχανισμό υπερθέρμανσης του πλανήτη.</a:t>
            </a:r>
          </a:p>
        </p:txBody>
      </p:sp>
      <p:sp>
        <p:nvSpPr>
          <p:cNvPr id="5" name="TextBox 4">
            <a:extLst>
              <a:ext uri="{FF2B5EF4-FFF2-40B4-BE49-F238E27FC236}">
                <a16:creationId xmlns:a16="http://schemas.microsoft.com/office/drawing/2014/main" id="{9CC14DE0-D94A-41BA-8C2C-9888A5911157}"/>
              </a:ext>
            </a:extLst>
          </p:cNvPr>
          <p:cNvSpPr txBox="1"/>
          <p:nvPr/>
        </p:nvSpPr>
        <p:spPr>
          <a:xfrm>
            <a:off x="573206" y="3968553"/>
            <a:ext cx="10811302" cy="2862322"/>
          </a:xfrm>
          <a:prstGeom prst="rect">
            <a:avLst/>
          </a:prstGeom>
          <a:noFill/>
        </p:spPr>
        <p:txBody>
          <a:bodyPr wrap="square">
            <a:spAutoFit/>
          </a:bodyPr>
          <a:lstStyle/>
          <a:p>
            <a:pPr marL="285750" indent="-285750">
              <a:buFont typeface="Wingdings" panose="05000000000000000000" pitchFamily="2" charset="2"/>
              <a:buChar char="q"/>
            </a:pPr>
            <a:r>
              <a:rPr lang="el-GR" sz="2000" dirty="0"/>
              <a:t>Ανθρωπογενείς δραστηριότητες συνετέλεσαν και συντελούν στην αύξηση της συγκέντρωσης των αερίων στα κατώτερα στρώματα της ατμόσφαιρας (διοξείδιο του άνθρακα, υδρατμοί, </a:t>
            </a:r>
            <a:r>
              <a:rPr lang="el-GR" sz="2000" dirty="0" err="1"/>
              <a:t>χλωροφθοράνθρακες</a:t>
            </a:r>
            <a:r>
              <a:rPr lang="el-GR" sz="2000" dirty="0"/>
              <a:t>, όζον κλπ.). Παραδείγματος χάριν, 450 εκατομμύρια τόνοι μεθανίου εκπέμπονται στην ατμόσφαιρα κάθε χρόνο ως αποτέλεσμα ανθρωπογενών δραστηριοτήτων[3]. Οι συγκεντρώσεις σε διοξείδιο του άνθρακα και μεθάνιο έχουν αυξηθεί από το 1750 κατά 31% και 149% αντίστοιχα, ενώ βρίσκονται στα υψηλότερα επίπεδα των τελευταίων 650.000 ετών. Εκτιμάται ότι τα τρία τέταρτα της ανθρωπογενούς παραγωγής διοξειδίου του άνθρακα, οφείλεται σε χρήση ορυκτών καυσίμων, ενώ το υπόλοιπο μέρος προέρχεται από αλλαγές που συντελούνται στο έδαφος, κυρίως μέσω της </a:t>
            </a:r>
            <a:r>
              <a:rPr lang="el-GR" sz="2000" dirty="0" err="1"/>
              <a:t>αποδάσωσης</a:t>
            </a:r>
            <a:r>
              <a:rPr lang="el-GR" sz="2000" dirty="0"/>
              <a:t>.</a:t>
            </a:r>
          </a:p>
        </p:txBody>
      </p:sp>
    </p:spTree>
    <p:extLst>
      <p:ext uri="{BB962C8B-B14F-4D97-AF65-F5344CB8AC3E}">
        <p14:creationId xmlns:p14="http://schemas.microsoft.com/office/powerpoint/2010/main" val="39312335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384</TotalTime>
  <Words>1762</Words>
  <Application>Microsoft Office PowerPoint</Application>
  <PresentationFormat>Ευρεία οθόνη</PresentationFormat>
  <Paragraphs>125</Paragraphs>
  <Slides>26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26</vt:i4>
      </vt:variant>
    </vt:vector>
  </HeadingPairs>
  <TitlesOfParts>
    <vt:vector size="31" baseType="lpstr">
      <vt:lpstr>Arial</vt:lpstr>
      <vt:lpstr>Calibri</vt:lpstr>
      <vt:lpstr>Calibri Light</vt:lpstr>
      <vt:lpstr>Wingdings</vt:lpstr>
      <vt:lpstr>Θέμα του Office</vt:lpstr>
      <vt:lpstr>ΠΥΡΚΑΓΙΑ </vt:lpstr>
      <vt:lpstr>ΘΕΜΑΤΑ:</vt:lpstr>
      <vt:lpstr>Τί είναι πυρκαγιά;</vt:lpstr>
      <vt:lpstr>Παρουσίαση του PowerPoint</vt:lpstr>
      <vt:lpstr>Παρουσίαση του PowerPoint</vt:lpstr>
      <vt:lpstr>Είδη πυρκαγιών:</vt:lpstr>
      <vt:lpstr>Παρουσίαση του PowerPoint</vt:lpstr>
      <vt:lpstr>Υπερθέρμανση…</vt:lpstr>
      <vt:lpstr>Παρουσίαση του PowerPoint</vt:lpstr>
      <vt:lpstr>Επιπτώσεις:</vt:lpstr>
      <vt:lpstr>Κλίμα:</vt:lpstr>
      <vt:lpstr>Υγεία:</vt:lpstr>
      <vt:lpstr>Γεωργία:</vt:lpstr>
      <vt:lpstr>Παρουσίαση του PowerPoint</vt:lpstr>
      <vt:lpstr>Επεξήγηση εικόνων:</vt:lpstr>
      <vt:lpstr>Παρουσίαση του PowerPoint</vt:lpstr>
      <vt:lpstr>Πυρκαγιές στην ευρύτερη περιοχή της μεσσηνίας (2007-2021)</vt:lpstr>
      <vt:lpstr>2007:</vt:lpstr>
      <vt:lpstr>Πολιτική προστασία σε περίπτωση πυρκαγιάς</vt:lpstr>
      <vt:lpstr>Σε περίπτωση Πυρκαγιάς…</vt:lpstr>
      <vt:lpstr>Οι πληροφορίες που θα πρέπει να δωθούν…</vt:lpstr>
      <vt:lpstr>Αν η πυρκαγιά πλησιάζει στο σπίτι σας:</vt:lpstr>
      <vt:lpstr>Αν η πυρκαγιά έχει φτάσει στο σπίτι σας:</vt:lpstr>
      <vt:lpstr>Παρουσίαση του PowerPoint</vt:lpstr>
      <vt:lpstr>Πηγές: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ΠΥΡΚΑΓΙΑ Β3</dc:title>
  <dc:creator>palemath77@gmail.com</dc:creator>
  <cp:lastModifiedBy>Stavros Arapoglou</cp:lastModifiedBy>
  <cp:revision>8</cp:revision>
  <dcterms:created xsi:type="dcterms:W3CDTF">2021-12-28T09:49:55Z</dcterms:created>
  <dcterms:modified xsi:type="dcterms:W3CDTF">2022-01-30T19:09:48Z</dcterms:modified>
</cp:coreProperties>
</file>