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5" r:id="rId1"/>
  </p:sldMasterIdLst>
  <p:notesMasterIdLst>
    <p:notesMasterId r:id="rId15"/>
  </p:notesMasterIdLst>
  <p:handoutMasterIdLst>
    <p:handoutMasterId r:id="rId16"/>
  </p:handout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68" r:id="rId14"/>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70CD0A-2723-4126-9147-5B1EE345B130}" v="1935" dt="2022-01-21T15:40:21.670"/>
    <p1510:client id="{5311D4EB-4C15-43C3-B49C-1BA2D8C65953}" v="5" dt="2022-01-21T18:57:43.117"/>
    <p1510:client id="{DE1202BD-8DBF-4618-8E4A-0DFB12F54AA3}" v="6" dt="2022-01-21T15:44:21.5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114" d="100"/>
          <a:sy n="114" d="100"/>
        </p:scale>
        <p:origin x="-306" y="-108"/>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64" y="96"/>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xmlns="" id="{97569B90-7C1B-44AE-B330-39DA3F5A75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xmlns="" id="{41BB4CD6-1417-48E8-9855-D434A938B6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A8B59-35D6-4CE9-AF56-1097A93F02B0}" type="datetime1">
              <a:rPr lang="el-GR" smtClean="0"/>
              <a:pPr/>
              <a:t>25/01/2022</a:t>
            </a:fld>
            <a:endParaRPr lang="el-GR" dirty="0"/>
          </a:p>
        </p:txBody>
      </p:sp>
      <p:sp>
        <p:nvSpPr>
          <p:cNvPr id="4" name="Θέση υποσέλιδου 3">
            <a:extLst>
              <a:ext uri="{FF2B5EF4-FFF2-40B4-BE49-F238E27FC236}">
                <a16:creationId xmlns:a16="http://schemas.microsoft.com/office/drawing/2014/main" xmlns="" id="{722B1C18-565A-4E9C-A116-A58E5D50A9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xmlns="" id="{85627B1A-5C63-4CD4-B24F-E4FAC0B59F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E53B21-50AF-45CC-8EE5-B033738607FA}" type="slidenum">
              <a:rPr lang="el-GR" smtClean="0"/>
              <a:pPr/>
              <a:t>‹#›</a:t>
            </a:fld>
            <a:endParaRPr lang="el-GR"/>
          </a:p>
        </p:txBody>
      </p:sp>
    </p:spTree>
    <p:extLst>
      <p:ext uri="{BB962C8B-B14F-4D97-AF65-F5344CB8AC3E}">
        <p14:creationId xmlns:p14="http://schemas.microsoft.com/office/powerpoint/2010/main" xmlns="" val="1077205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1183FA-B493-473A-9348-C2F80CED8A68}" type="datetime1">
              <a:rPr lang="el-GR" smtClean="0"/>
              <a:pPr/>
              <a:t>25/01/2022</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50FAB-99D6-424F-B39A-7F604B0F3327}" type="slidenum">
              <a:rPr lang="el-GR" noProof="0" smtClean="0"/>
              <a:pPr/>
              <a:t>‹#›</a:t>
            </a:fld>
            <a:endParaRPr lang="el-GR" noProof="0"/>
          </a:p>
        </p:txBody>
      </p:sp>
    </p:spTree>
    <p:extLst>
      <p:ext uri="{BB962C8B-B14F-4D97-AF65-F5344CB8AC3E}">
        <p14:creationId xmlns:p14="http://schemas.microsoft.com/office/powerpoint/2010/main" xmlns="" val="607924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5E950FAB-99D6-424F-B39A-7F604B0F3327}" type="slidenum">
              <a:rPr lang="el-GR" smtClean="0"/>
              <a:pPr/>
              <a:t>1</a:t>
            </a:fld>
            <a:endParaRPr lang="el-GR"/>
          </a:p>
        </p:txBody>
      </p:sp>
    </p:spTree>
    <p:extLst>
      <p:ext uri="{BB962C8B-B14F-4D97-AF65-F5344CB8AC3E}">
        <p14:creationId xmlns:p14="http://schemas.microsoft.com/office/powerpoint/2010/main" xmlns="" val="3488135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pPr/>
              <a:t>1/25/2022</a:t>
            </a:fld>
            <a:endParaRPr lang="en-US" dirty="0"/>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4224573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4084D1E-BC98-44E4-8D2C-89CCDC293331}"/>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5" name="Footer Placeholder 4">
            <a:extLst>
              <a:ext uri="{FF2B5EF4-FFF2-40B4-BE49-F238E27FC236}">
                <a16:creationId xmlns:a16="http://schemas.microsoft.com/office/drawing/2014/main" xmlns=""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F6E764-5688-45F5-94ED-A7357D2F5689}"/>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428374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150BC931-E2BF-4C1D-91AA-89F82F8268B2}"/>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5" name="Footer Placeholder 4">
            <a:extLst>
              <a:ext uri="{FF2B5EF4-FFF2-40B4-BE49-F238E27FC236}">
                <a16:creationId xmlns:a16="http://schemas.microsoft.com/office/drawing/2014/main" xmlns=""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8DEFD4-A052-46B3-B2AE-F3091D8A2F7B}"/>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728190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5" name="Footer Placeholder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46787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2BF300D-5CBE-47E9-A193-E23C8314D0EA}"/>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5" name="Footer Placeholder 4">
            <a:extLst>
              <a:ext uri="{FF2B5EF4-FFF2-40B4-BE49-F238E27FC236}">
                <a16:creationId xmlns:a16="http://schemas.microsoft.com/office/drawing/2014/main" xmlns=""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269CF4-FAAB-44EF-A2A5-8352B4AA384F}"/>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7" name="Rectangle 6" descr="Tag=AccentColor&#10;Flavor=Light&#10;Target=FillAndLine">
            <a:extLst>
              <a:ext uri="{FF2B5EF4-FFF2-40B4-BE49-F238E27FC236}">
                <a16:creationId xmlns:a16="http://schemas.microsoft.com/office/drawing/2014/main" xmlns=""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57083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6" name="Footer Placeholder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9" name="Rectangle 8" descr="Tag=AccentColor&#10;Flavor=Light&#10;Target=FillAndLine">
            <a:extLst>
              <a:ext uri="{FF2B5EF4-FFF2-40B4-BE49-F238E27FC236}">
                <a16:creationId xmlns:a16="http://schemas.microsoft.com/office/drawing/2014/main" xmlns=""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837738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8" name="Footer Placeholder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11" name="Rectangle 10" descr="Tag=AccentColor&#10;Flavor=Light&#10;Target=FillAndLine">
            <a:extLst>
              <a:ext uri="{FF2B5EF4-FFF2-40B4-BE49-F238E27FC236}">
                <a16:creationId xmlns:a16="http://schemas.microsoft.com/office/drawing/2014/main" xmlns=""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1119366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xmlns="" id="{C6FD9A32-9C83-452B-BC69-CC6E95D3C93C}"/>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4" name="Footer Placeholder 3">
            <a:extLst>
              <a:ext uri="{FF2B5EF4-FFF2-40B4-BE49-F238E27FC236}">
                <a16:creationId xmlns:a16="http://schemas.microsoft.com/office/drawing/2014/main" xmlns=""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61C03A8-D428-4010-B413-13B1E9922628}"/>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6" name="Rectangle 6" descr="Tag=AccentColor&#10;Flavor=Light&#10;Target=FillAndLine">
            <a:extLst>
              <a:ext uri="{FF2B5EF4-FFF2-40B4-BE49-F238E27FC236}">
                <a16:creationId xmlns:a16="http://schemas.microsoft.com/office/drawing/2014/main" xmlns=""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xmlns="" val="2590862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3" name="Footer Placeholder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a:lstStyle/>
          <a:p>
            <a:fld id="{A7CD31F4-64FA-4BA0-9498-67783267A8C8}" type="slidenum">
              <a:rPr lang="en-US" smtClean="0"/>
              <a:pPr/>
              <a:t>‹#›</a:t>
            </a:fld>
            <a:endParaRPr lang="en-US"/>
          </a:p>
        </p:txBody>
      </p:sp>
    </p:spTree>
    <p:extLst>
      <p:ext uri="{BB962C8B-B14F-4D97-AF65-F5344CB8AC3E}">
        <p14:creationId xmlns:p14="http://schemas.microsoft.com/office/powerpoint/2010/main" xmlns="" val="34773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6" name="Footer Placeholder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80739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a:lstStyle/>
          <a:p>
            <a:fld id="{72345051-2045-45DA-935E-2E3CA1A69ADC}" type="datetimeFigureOut">
              <a:rPr lang="en-US" smtClean="0"/>
              <a:pPr/>
              <a:t>1/25/2022</a:t>
            </a:fld>
            <a:endParaRPr lang="en-US"/>
          </a:p>
        </p:txBody>
      </p:sp>
      <p:sp>
        <p:nvSpPr>
          <p:cNvPr id="6" name="Footer Placeholder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a:lstStyle/>
          <a:p>
            <a:fld id="{A7CD31F4-64FA-4BA0-9498-67783267A8C8}" type="slidenum">
              <a:rPr lang="en-US" smtClean="0"/>
              <a:pPr/>
              <a:t>‹#›</a:t>
            </a:fld>
            <a:endParaRPr lang="en-US"/>
          </a:p>
        </p:txBody>
      </p:sp>
      <p:sp>
        <p:nvSpPr>
          <p:cNvPr id="8" name="Rectangle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1917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pPr/>
              <a:t>1/25/2022</a:t>
            </a:fld>
            <a:endParaRPr lang="en-US" dirty="0"/>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pPr/>
              <a:t>‹#›</a:t>
            </a:fld>
            <a:endParaRPr lang="en-US" dirty="0"/>
          </a:p>
        </p:txBody>
      </p:sp>
    </p:spTree>
    <p:extLst>
      <p:ext uri="{BB962C8B-B14F-4D97-AF65-F5344CB8AC3E}">
        <p14:creationId xmlns:p14="http://schemas.microsoft.com/office/powerpoint/2010/main" xmlns="" val="2459061342"/>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58" r:id="rId6"/>
    <p:sldLayoutId id="2147483854" r:id="rId7"/>
    <p:sldLayoutId id="2147483855" r:id="rId8"/>
    <p:sldLayoutId id="2147483856" r:id="rId9"/>
    <p:sldLayoutId id="2147483857" r:id="rId10"/>
    <p:sldLayoutId id="2147483859"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amp/s/www.notospress.gr/peloponnisos/story/69078/7-septemvrioy-2016-tragodia-stin-plimmyrismeni-kalamata/amp?fbclid=IwAR2aoA4jVdK1LaiZr9JF1nzKqiBkEQ7E8cz2xTxuVCRBRZGB0dwokPDKch8" TargetMode="External"/><Relationship Id="rId3" Type="http://schemas.openxmlformats.org/officeDocument/2006/relationships/hyperlink" Target="https://youtu.be/PJLH2XzgO_0" TargetMode="External"/><Relationship Id="rId7" Type="http://schemas.openxmlformats.org/officeDocument/2006/relationships/hyperlink" Target="https://op.europa.eu/webpub/eca/special-reports/floods-directive-25-2018/el/?fbclid=IwAR0arNqiIpMPsm5HDBAdPYg2i_frZMiKcJhum7Uqk3Fi-v1PMUtYsv6dFRg" TargetMode="External"/><Relationship Id="rId2" Type="http://schemas.openxmlformats.org/officeDocument/2006/relationships/hyperlink" Target="https://youtu.be/zxL1QQmaAfk" TargetMode="External"/><Relationship Id="rId1" Type="http://schemas.openxmlformats.org/officeDocument/2006/relationships/slideLayout" Target="../slideLayouts/slideLayout2.xml"/><Relationship Id="rId6" Type="http://schemas.openxmlformats.org/officeDocument/2006/relationships/hyperlink" Target="https://www.civilprotection.gr/el/plimmyres" TargetMode="External"/><Relationship Id="rId5" Type="http://schemas.openxmlformats.org/officeDocument/2006/relationships/hyperlink" Target="https://el.wikipedia.org/wiki/%CE%A0%CE%BB%CE%B7%CE%BC%CE%BC%CF%8D%CF%81%CE%B1" TargetMode="External"/><Relationship Id="rId10" Type="http://schemas.openxmlformats.org/officeDocument/2006/relationships/hyperlink" Target="https://www.google.com/url?sa=t&amp;source=web&amp;rct=j&amp;url=https://eleftheriaonline.gr/local/koinonia/dikastiko/item/258783-messinia-ksekinise-i-diki-gia-tis-plimmyres-tou-2016/amp&amp;ved=2ahUKEwiGkLPGp7n1AhVRR_EDHUvYB5QQFnoECAQQAQ&amp;usg=AOvVaw3lKvkOXKcDVT7B0iypM-Xq&amp;fbclid=IwAR1VROiSMGQ6nNq03IJAk9SziKylGRCmBGuUyZbi2FbAI6bR9e1iqOh_yL8" TargetMode="External"/><Relationship Id="rId4" Type="http://schemas.openxmlformats.org/officeDocument/2006/relationships/hyperlink" Target="https://youtu.be/A-FBWB4KaYE" TargetMode="External"/><Relationship Id="rId9" Type="http://schemas.openxmlformats.org/officeDocument/2006/relationships/hyperlink" Target="https://www.google.com/amp/s/www.enikos.gr/society/katastrofes-plimmyres-kai-diakopes-revmatos-sti-messinia-apo-tin/1198467/amp/?fbclid=IwAR2aoA4jVdK1LaiZr9JF1nzKqiBkEQ7E8cz2xTxuVCRBRZGB0dwokPDKch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B6CD22E-2269-419F-9E81-016EA035D4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ctrTitle"/>
          </p:nvPr>
        </p:nvSpPr>
        <p:spPr>
          <a:xfrm>
            <a:off x="647132" y="1295231"/>
            <a:ext cx="5895178" cy="3807446"/>
          </a:xfrm>
        </p:spPr>
        <p:txBody>
          <a:bodyPr rtlCol="0" anchor="b">
            <a:normAutofit/>
          </a:bodyPr>
          <a:lstStyle/>
          <a:p>
            <a:r>
              <a:rPr lang="el-GR" sz="4800" dirty="0">
                <a:latin typeface="Georgia"/>
              </a:rPr>
              <a:t>ΠΛΗΜΜΥΡΕΣ Β1</a:t>
            </a:r>
          </a:p>
        </p:txBody>
      </p:sp>
      <p:sp>
        <p:nvSpPr>
          <p:cNvPr id="10" name="Freeform: Shape 9">
            <a:extLst>
              <a:ext uri="{FF2B5EF4-FFF2-40B4-BE49-F238E27FC236}">
                <a16:creationId xmlns:a16="http://schemas.microsoft.com/office/drawing/2014/main" xmlns="" id="{AA607D34-E2A9-4595-9DB2-5472E077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07082" y="0"/>
            <a:ext cx="4884918" cy="6858000"/>
          </a:xfrm>
          <a:custGeom>
            <a:avLst/>
            <a:gdLst>
              <a:gd name="connsiteX0" fmla="*/ 1097203 w 4884918"/>
              <a:gd name="connsiteY0" fmla="*/ 0 h 6858000"/>
              <a:gd name="connsiteX1" fmla="*/ 1154155 w 4884918"/>
              <a:gd name="connsiteY1" fmla="*/ 0 h 6858000"/>
              <a:gd name="connsiteX2" fmla="*/ 972305 w 4884918"/>
              <a:gd name="connsiteY2" fmla="*/ 343212 h 6858000"/>
              <a:gd name="connsiteX3" fmla="*/ 780524 w 4884918"/>
              <a:gd name="connsiteY3" fmla="*/ 761067 h 6858000"/>
              <a:gd name="connsiteX4" fmla="*/ 737045 w 4884918"/>
              <a:gd name="connsiteY4" fmla="*/ 865164 h 6858000"/>
              <a:gd name="connsiteX5" fmla="*/ 762322 w 4884918"/>
              <a:gd name="connsiteY5" fmla="*/ 830676 h 6858000"/>
              <a:gd name="connsiteX6" fmla="*/ 1118805 w 4884918"/>
              <a:gd name="connsiteY6" fmla="*/ 160440 h 6858000"/>
              <a:gd name="connsiteX7" fmla="*/ 1221640 w 4884918"/>
              <a:gd name="connsiteY7" fmla="*/ 0 h 6858000"/>
              <a:gd name="connsiteX8" fmla="*/ 4884918 w 4884918"/>
              <a:gd name="connsiteY8" fmla="*/ 0 h 6858000"/>
              <a:gd name="connsiteX9" fmla="*/ 4884918 w 4884918"/>
              <a:gd name="connsiteY9" fmla="*/ 6857999 h 6858000"/>
              <a:gd name="connsiteX10" fmla="*/ 4884918 w 4884918"/>
              <a:gd name="connsiteY10" fmla="*/ 6858000 h 6858000"/>
              <a:gd name="connsiteX11" fmla="*/ 704817 w 4884918"/>
              <a:gd name="connsiteY11" fmla="*/ 6858000 h 6858000"/>
              <a:gd name="connsiteX12" fmla="*/ 618717 w 4884918"/>
              <a:gd name="connsiteY12" fmla="*/ 6672538 h 6858000"/>
              <a:gd name="connsiteX13" fmla="*/ 309324 w 4884918"/>
              <a:gd name="connsiteY13" fmla="*/ 5833618 h 6858000"/>
              <a:gd name="connsiteX14" fmla="*/ 209850 w 4884918"/>
              <a:gd name="connsiteY14" fmla="*/ 5484180 h 6858000"/>
              <a:gd name="connsiteX15" fmla="*/ 211619 w 4884918"/>
              <a:gd name="connsiteY15" fmla="*/ 5517653 h 6858000"/>
              <a:gd name="connsiteX16" fmla="*/ 361778 w 4884918"/>
              <a:gd name="connsiteY16" fmla="*/ 6145524 h 6858000"/>
              <a:gd name="connsiteX17" fmla="*/ 591356 w 4884918"/>
              <a:gd name="connsiteY17" fmla="*/ 6843306 h 6858000"/>
              <a:gd name="connsiteX18" fmla="*/ 597415 w 4884918"/>
              <a:gd name="connsiteY18" fmla="*/ 6858000 h 6858000"/>
              <a:gd name="connsiteX19" fmla="*/ 545224 w 4884918"/>
              <a:gd name="connsiteY19" fmla="*/ 6858000 h 6858000"/>
              <a:gd name="connsiteX20" fmla="*/ 533604 w 4884918"/>
              <a:gd name="connsiteY20" fmla="*/ 6830072 h 6858000"/>
              <a:gd name="connsiteX21" fmla="*/ 169657 w 4884918"/>
              <a:gd name="connsiteY21" fmla="*/ 5556577 h 6858000"/>
              <a:gd name="connsiteX22" fmla="*/ 12169 w 4884918"/>
              <a:gd name="connsiteY22" fmla="*/ 4362835 h 6858000"/>
              <a:gd name="connsiteX23" fmla="*/ 46168 w 4884918"/>
              <a:gd name="connsiteY23" fmla="*/ 3338487 h 6858000"/>
              <a:gd name="connsiteX24" fmla="*/ 490574 w 4884918"/>
              <a:gd name="connsiteY24" fmla="*/ 1381078 h 6858000"/>
              <a:gd name="connsiteX25" fmla="*/ 984701 w 4884918"/>
              <a:gd name="connsiteY25"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84918"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4884918" y="0"/>
                </a:lnTo>
                <a:lnTo>
                  <a:pt x="4884918" y="6857999"/>
                </a:lnTo>
                <a:lnTo>
                  <a:pt x="4884918"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endParaRPr lang="en-US"/>
          </a:p>
        </p:txBody>
      </p:sp>
      <p:sp>
        <p:nvSpPr>
          <p:cNvPr id="3" name="Υπότιτλος 2"/>
          <p:cNvSpPr>
            <a:spLocks noGrp="1"/>
          </p:cNvSpPr>
          <p:nvPr>
            <p:ph type="subTitle" idx="1"/>
          </p:nvPr>
        </p:nvSpPr>
        <p:spPr>
          <a:xfrm>
            <a:off x="8129872" y="1122363"/>
            <a:ext cx="3223928" cy="3807446"/>
          </a:xfrm>
        </p:spPr>
        <p:txBody>
          <a:bodyPr vert="horz" lIns="91440" tIns="45720" rIns="91440" bIns="45720" rtlCol="0" anchor="b">
            <a:noAutofit/>
          </a:bodyPr>
          <a:lstStyle/>
          <a:p>
            <a:r>
              <a:rPr lang="el-GR" sz="2000" dirty="0">
                <a:solidFill>
                  <a:srgbClr val="FFFFFF"/>
                </a:solidFill>
                <a:latin typeface="Georgia"/>
              </a:rPr>
              <a:t>Υπεύθυνοι εργασίας:</a:t>
            </a:r>
          </a:p>
          <a:p>
            <a:r>
              <a:rPr lang="el-GR" sz="2000" dirty="0">
                <a:solidFill>
                  <a:srgbClr val="FFFFFF"/>
                </a:solidFill>
                <a:latin typeface="Georgia"/>
              </a:rPr>
              <a:t>Βαρελάς Σπύρος, </a:t>
            </a:r>
            <a:r>
              <a:rPr lang="el-GR" sz="2000" dirty="0" err="1">
                <a:solidFill>
                  <a:srgbClr val="FFFFFF"/>
                </a:solidFill>
                <a:latin typeface="Georgia"/>
              </a:rPr>
              <a:t>Γυφτέα</a:t>
            </a:r>
            <a:r>
              <a:rPr lang="el-GR" sz="2000" dirty="0">
                <a:solidFill>
                  <a:srgbClr val="FFFFFF"/>
                </a:solidFill>
                <a:latin typeface="Georgia"/>
              </a:rPr>
              <a:t> Δήμητρα, </a:t>
            </a:r>
            <a:r>
              <a:rPr lang="el-GR" sz="2000" dirty="0" err="1">
                <a:solidFill>
                  <a:srgbClr val="FFFFFF"/>
                </a:solidFill>
                <a:latin typeface="Georgia"/>
              </a:rPr>
              <a:t>Γυφτέα</a:t>
            </a:r>
            <a:r>
              <a:rPr lang="el-GR" sz="2000" dirty="0">
                <a:solidFill>
                  <a:srgbClr val="FFFFFF"/>
                </a:solidFill>
                <a:latin typeface="Georgia"/>
              </a:rPr>
              <a:t> Νίκη</a:t>
            </a:r>
          </a:p>
          <a:p>
            <a:endParaRPr lang="el-GR" sz="2000" dirty="0">
              <a:solidFill>
                <a:srgbClr val="FFFFFF"/>
              </a:solidFill>
              <a:latin typeface="Georgia"/>
            </a:endParaRPr>
          </a:p>
          <a:p>
            <a:r>
              <a:rPr lang="el-GR" sz="2000" dirty="0">
                <a:solidFill>
                  <a:srgbClr val="FFFFFF"/>
                </a:solidFill>
                <a:latin typeface="Georgia"/>
              </a:rPr>
              <a:t>Μαθητές που βοηθήσαν με το υλικό:</a:t>
            </a:r>
          </a:p>
          <a:p>
            <a:r>
              <a:rPr lang="el-GR" sz="2000" dirty="0" err="1">
                <a:solidFill>
                  <a:srgbClr val="FFFFFF"/>
                </a:solidFill>
                <a:latin typeface="Georgia"/>
              </a:rPr>
              <a:t>Βασιλόγιαννη</a:t>
            </a:r>
            <a:r>
              <a:rPr lang="el-GR" sz="2000" dirty="0">
                <a:solidFill>
                  <a:srgbClr val="FFFFFF"/>
                </a:solidFill>
                <a:latin typeface="Georgia"/>
              </a:rPr>
              <a:t> Ευαγγελία, </a:t>
            </a:r>
            <a:r>
              <a:rPr lang="el-GR" sz="2000" dirty="0" err="1">
                <a:solidFill>
                  <a:srgbClr val="FFFFFF"/>
                </a:solidFill>
                <a:latin typeface="Georgia"/>
              </a:rPr>
              <a:t>Γεωργίκου</a:t>
            </a:r>
            <a:r>
              <a:rPr lang="el-GR" sz="2000" dirty="0">
                <a:solidFill>
                  <a:srgbClr val="FFFFFF"/>
                </a:solidFill>
                <a:latin typeface="Georgia"/>
              </a:rPr>
              <a:t> Γεωργία, </a:t>
            </a:r>
            <a:r>
              <a:rPr lang="el-GR" sz="2000" dirty="0" err="1">
                <a:solidFill>
                  <a:srgbClr val="FFFFFF"/>
                </a:solidFill>
                <a:latin typeface="Georgia"/>
              </a:rPr>
              <a:t>Γκατζούρης</a:t>
            </a:r>
            <a:r>
              <a:rPr lang="el-GR" sz="2000" dirty="0">
                <a:solidFill>
                  <a:srgbClr val="FFFFFF"/>
                </a:solidFill>
                <a:latin typeface="Georgia"/>
              </a:rPr>
              <a:t> Θωμάς, </a:t>
            </a:r>
            <a:r>
              <a:rPr lang="el-GR" sz="2000" dirty="0" err="1">
                <a:solidFill>
                  <a:srgbClr val="FFFFFF"/>
                </a:solidFill>
                <a:latin typeface="Georgia"/>
              </a:rPr>
              <a:t>Ζαγαρέλος</a:t>
            </a:r>
            <a:r>
              <a:rPr lang="el-GR" sz="2000" dirty="0">
                <a:solidFill>
                  <a:srgbClr val="FFFFFF"/>
                </a:solidFill>
                <a:latin typeface="Georgia"/>
              </a:rPr>
              <a:t> Βασίλης, </a:t>
            </a:r>
            <a:r>
              <a:rPr lang="el-GR" sz="2000" dirty="0" err="1">
                <a:solidFill>
                  <a:srgbClr val="FFFFFF"/>
                </a:solidFill>
                <a:latin typeface="Georgia"/>
              </a:rPr>
              <a:t>Κουφοπούλου</a:t>
            </a:r>
            <a:r>
              <a:rPr lang="el-GR" sz="2000" dirty="0">
                <a:solidFill>
                  <a:srgbClr val="FFFFFF"/>
                </a:solidFill>
                <a:latin typeface="Georgia"/>
              </a:rPr>
              <a:t> Ιόλη, </a:t>
            </a:r>
            <a:r>
              <a:rPr lang="el-GR" sz="2000" dirty="0" err="1">
                <a:solidFill>
                  <a:srgbClr val="FFFFFF"/>
                </a:solidFill>
                <a:latin typeface="Georgia"/>
              </a:rPr>
              <a:t>Μέντζα</a:t>
            </a:r>
            <a:r>
              <a:rPr lang="el-GR" sz="2000" dirty="0">
                <a:solidFill>
                  <a:srgbClr val="FFFFFF"/>
                </a:solidFill>
                <a:latin typeface="Georgia"/>
              </a:rPr>
              <a:t> Ευαγγελία, Σταυροπούλου Αντωνία</a:t>
            </a:r>
            <a:endParaRPr lang="el-GR" sz="2000"/>
          </a:p>
        </p:txBody>
      </p:sp>
      <p:sp>
        <p:nvSpPr>
          <p:cNvPr id="12" name="Rectangle 6">
            <a:extLst>
              <a:ext uri="{FF2B5EF4-FFF2-40B4-BE49-F238E27FC236}">
                <a16:creationId xmlns:a16="http://schemas.microsoft.com/office/drawing/2014/main" xmlns="" id="{63DAB858-5A0C-4AFF-AAC6-705EDF8DB7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50180"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
            <a:extLst>
              <a:ext uri="{FF2B5EF4-FFF2-40B4-BE49-F238E27FC236}">
                <a16:creationId xmlns:a16="http://schemas.microsoft.com/office/drawing/2014/main" xmlns="" id="{53BEA983-EAAB-42FB-84E9-E77708168C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593163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419FF66C-63B6-4703-A61A-2F3488DD2BB2}"/>
              </a:ext>
            </a:extLst>
          </p:cNvPr>
          <p:cNvSpPr>
            <a:spLocks noGrp="1"/>
          </p:cNvSpPr>
          <p:nvPr>
            <p:ph type="title"/>
          </p:nvPr>
        </p:nvSpPr>
        <p:spPr>
          <a:xfrm>
            <a:off x="838200" y="401221"/>
            <a:ext cx="10515600" cy="715462"/>
          </a:xfrm>
        </p:spPr>
        <p:txBody>
          <a:bodyPr>
            <a:normAutofit fontScale="90000"/>
          </a:bodyPr>
          <a:lstStyle/>
          <a:p>
            <a:r>
              <a:rPr lang="el-GR" sz="4800" dirty="0">
                <a:solidFill>
                  <a:schemeClr val="bg1"/>
                </a:solidFill>
                <a:latin typeface="Georgia"/>
              </a:rPr>
              <a:t>     Εικόνες από διάφορα περιστατικά</a:t>
            </a:r>
          </a:p>
        </p:txBody>
      </p:sp>
      <p:pic>
        <p:nvPicPr>
          <p:cNvPr id="4" name="Εικόνα 4" descr="Εικόνα που περιέχει νερό, αυτοκίνητο, υπαίθριος, φορτηγάκι&#10;&#10;Περιγραφή που δημιουργήθηκε αυτόματα">
            <a:extLst>
              <a:ext uri="{FF2B5EF4-FFF2-40B4-BE49-F238E27FC236}">
                <a16:creationId xmlns:a16="http://schemas.microsoft.com/office/drawing/2014/main" xmlns="" id="{FF1B5BA3-F13A-4D20-8E73-BCC9424B7254}"/>
              </a:ext>
            </a:extLst>
          </p:cNvPr>
          <p:cNvPicPr>
            <a:picLocks noGrp="1" noChangeAspect="1"/>
          </p:cNvPicPr>
          <p:nvPr>
            <p:ph idx="1"/>
          </p:nvPr>
        </p:nvPicPr>
        <p:blipFill>
          <a:blip r:embed="rId2"/>
          <a:stretch>
            <a:fillRect/>
          </a:stretch>
        </p:blipFill>
        <p:spPr>
          <a:xfrm>
            <a:off x="5894465" y="1292405"/>
            <a:ext cx="5909328" cy="3633070"/>
          </a:xfrm>
        </p:spPr>
      </p:pic>
      <p:sp>
        <p:nvSpPr>
          <p:cNvPr id="5" name="TextBox 4">
            <a:extLst>
              <a:ext uri="{FF2B5EF4-FFF2-40B4-BE49-F238E27FC236}">
                <a16:creationId xmlns:a16="http://schemas.microsoft.com/office/drawing/2014/main" xmlns="" id="{49FA5A53-452B-4B4B-BD75-58F4F5619FC5}"/>
              </a:ext>
            </a:extLst>
          </p:cNvPr>
          <p:cNvSpPr txBox="1"/>
          <p:nvPr/>
        </p:nvSpPr>
        <p:spPr>
          <a:xfrm rot="-10800000" flipV="1">
            <a:off x="10504098" y="5078343"/>
            <a:ext cx="172240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dirty="0">
                <a:latin typeface="Georgia"/>
              </a:rPr>
              <a:t>Γερμανία</a:t>
            </a:r>
          </a:p>
        </p:txBody>
      </p:sp>
      <p:pic>
        <p:nvPicPr>
          <p:cNvPr id="6" name="Εικόνα 6" descr="Εικόνα που περιέχει υπαίθριος, έδαφος&#10;&#10;Περιγραφή που δημιουργήθηκε αυτόματα">
            <a:extLst>
              <a:ext uri="{FF2B5EF4-FFF2-40B4-BE49-F238E27FC236}">
                <a16:creationId xmlns:a16="http://schemas.microsoft.com/office/drawing/2014/main" xmlns="" id="{5F1CC180-0234-4B8E-9601-94FD82356A98}"/>
              </a:ext>
            </a:extLst>
          </p:cNvPr>
          <p:cNvPicPr>
            <a:picLocks noChangeAspect="1"/>
          </p:cNvPicPr>
          <p:nvPr/>
        </p:nvPicPr>
        <p:blipFill>
          <a:blip r:embed="rId3"/>
          <a:stretch>
            <a:fillRect/>
          </a:stretch>
        </p:blipFill>
        <p:spPr>
          <a:xfrm>
            <a:off x="4983192" y="4273813"/>
            <a:ext cx="3936520" cy="2350411"/>
          </a:xfrm>
          <a:prstGeom prst="rect">
            <a:avLst/>
          </a:prstGeom>
        </p:spPr>
      </p:pic>
      <p:sp>
        <p:nvSpPr>
          <p:cNvPr id="7" name="TextBox 6">
            <a:extLst>
              <a:ext uri="{FF2B5EF4-FFF2-40B4-BE49-F238E27FC236}">
                <a16:creationId xmlns:a16="http://schemas.microsoft.com/office/drawing/2014/main" xmlns="" id="{B649EE5D-E904-4538-9F2A-CA588984CC59}"/>
              </a:ext>
            </a:extLst>
          </p:cNvPr>
          <p:cNvSpPr txBox="1"/>
          <p:nvPr/>
        </p:nvSpPr>
        <p:spPr>
          <a:xfrm rot="-10800000" flipV="1">
            <a:off x="9065464" y="6055105"/>
            <a:ext cx="221123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dirty="0">
                <a:latin typeface="Georgia"/>
              </a:rPr>
              <a:t>Εύβοια, Ελλάδα</a:t>
            </a:r>
          </a:p>
        </p:txBody>
      </p:sp>
      <p:sp>
        <p:nvSpPr>
          <p:cNvPr id="9" name="TextBox 8">
            <a:extLst>
              <a:ext uri="{FF2B5EF4-FFF2-40B4-BE49-F238E27FC236}">
                <a16:creationId xmlns:a16="http://schemas.microsoft.com/office/drawing/2014/main" xmlns="" id="{03850F8E-41DB-4A13-910E-68EE797A6F0D}"/>
              </a:ext>
            </a:extLst>
          </p:cNvPr>
          <p:cNvSpPr txBox="1"/>
          <p:nvPr/>
        </p:nvSpPr>
        <p:spPr>
          <a:xfrm>
            <a:off x="1832754" y="262350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000" dirty="0">
                <a:latin typeface="Georgia"/>
              </a:rPr>
              <a:t>Αττική, Ελλάδα</a:t>
            </a:r>
          </a:p>
        </p:txBody>
      </p:sp>
      <p:pic>
        <p:nvPicPr>
          <p:cNvPr id="11" name="Εικόνα 11" descr="Εικόνα που περιέχει κτίριο, υπαίθριος, τρόπος, πεζοδρόμιο&#10;&#10;Περιγραφή που δημιουργήθηκε αυτόματα">
            <a:extLst>
              <a:ext uri="{FF2B5EF4-FFF2-40B4-BE49-F238E27FC236}">
                <a16:creationId xmlns:a16="http://schemas.microsoft.com/office/drawing/2014/main" xmlns="" id="{6CAF5EA3-31BC-49B4-A2F6-9A76FDFAD038}"/>
              </a:ext>
            </a:extLst>
          </p:cNvPr>
          <p:cNvPicPr>
            <a:picLocks noChangeAspect="1"/>
          </p:cNvPicPr>
          <p:nvPr/>
        </p:nvPicPr>
        <p:blipFill>
          <a:blip r:embed="rId4"/>
          <a:stretch>
            <a:fillRect/>
          </a:stretch>
        </p:blipFill>
        <p:spPr>
          <a:xfrm>
            <a:off x="554966" y="3117926"/>
            <a:ext cx="4281578" cy="3152563"/>
          </a:xfrm>
          <a:prstGeom prst="rect">
            <a:avLst/>
          </a:prstGeom>
        </p:spPr>
      </p:pic>
    </p:spTree>
    <p:extLst>
      <p:ext uri="{BB962C8B-B14F-4D97-AF65-F5344CB8AC3E}">
        <p14:creationId xmlns:p14="http://schemas.microsoft.com/office/powerpoint/2010/main" xmlns="" val="459985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47645B08-CA5F-4678-9866-A42372058B6D}"/>
              </a:ext>
            </a:extLst>
          </p:cNvPr>
          <p:cNvSpPr>
            <a:spLocks noGrp="1"/>
          </p:cNvSpPr>
          <p:nvPr>
            <p:ph type="title"/>
          </p:nvPr>
        </p:nvSpPr>
        <p:spPr>
          <a:xfrm>
            <a:off x="838200" y="401221"/>
            <a:ext cx="10515600" cy="1348065"/>
          </a:xfrm>
        </p:spPr>
        <p:txBody>
          <a:bodyPr>
            <a:normAutofit/>
          </a:bodyPr>
          <a:lstStyle/>
          <a:p>
            <a:r>
              <a:rPr lang="el-GR" sz="4400" dirty="0">
                <a:solidFill>
                  <a:schemeClr val="bg1"/>
                </a:solidFill>
                <a:latin typeface="Georgia"/>
              </a:rPr>
              <a:t>Εικόνες από διάφορα περαστικά</a:t>
            </a:r>
          </a:p>
        </p:txBody>
      </p:sp>
      <p:pic>
        <p:nvPicPr>
          <p:cNvPr id="4" name="Εικόνα 4" descr="Εικόνα που περιέχει δέντρο, υπαίθριος, ουρανός, οικία&#10;&#10;Περιγραφή που δημιουργήθηκε αυτόματα">
            <a:extLst>
              <a:ext uri="{FF2B5EF4-FFF2-40B4-BE49-F238E27FC236}">
                <a16:creationId xmlns:a16="http://schemas.microsoft.com/office/drawing/2014/main" xmlns="" id="{4B18CC85-707F-417F-82B3-BC53271B3F3B}"/>
              </a:ext>
            </a:extLst>
          </p:cNvPr>
          <p:cNvPicPr>
            <a:picLocks noGrp="1" noChangeAspect="1"/>
          </p:cNvPicPr>
          <p:nvPr>
            <p:ph idx="1"/>
          </p:nvPr>
        </p:nvPicPr>
        <p:blipFill>
          <a:blip r:embed="rId2"/>
          <a:stretch>
            <a:fillRect/>
          </a:stretch>
        </p:blipFill>
        <p:spPr>
          <a:xfrm>
            <a:off x="194028" y="2672302"/>
            <a:ext cx="6843757" cy="3993491"/>
          </a:xfrm>
        </p:spPr>
      </p:pic>
      <p:pic>
        <p:nvPicPr>
          <p:cNvPr id="5" name="Εικόνα 5" descr="Εικόνα που περιέχει υπαίθριος, έδαφος&#10;&#10;Περιγραφή που δημιουργήθηκε αυτόματα">
            <a:extLst>
              <a:ext uri="{FF2B5EF4-FFF2-40B4-BE49-F238E27FC236}">
                <a16:creationId xmlns:a16="http://schemas.microsoft.com/office/drawing/2014/main" xmlns="" id="{51BD834D-0A8B-4EF0-975D-34DDC74BF822}"/>
              </a:ext>
            </a:extLst>
          </p:cNvPr>
          <p:cNvPicPr>
            <a:picLocks noChangeAspect="1"/>
          </p:cNvPicPr>
          <p:nvPr/>
        </p:nvPicPr>
        <p:blipFill>
          <a:blip r:embed="rId3"/>
          <a:stretch>
            <a:fillRect/>
          </a:stretch>
        </p:blipFill>
        <p:spPr>
          <a:xfrm>
            <a:off x="7700514" y="2620490"/>
            <a:ext cx="4123426" cy="2695321"/>
          </a:xfrm>
          <a:prstGeom prst="rect">
            <a:avLst/>
          </a:prstGeom>
        </p:spPr>
      </p:pic>
      <p:sp>
        <p:nvSpPr>
          <p:cNvPr id="7" name="TextBox 6">
            <a:extLst>
              <a:ext uri="{FF2B5EF4-FFF2-40B4-BE49-F238E27FC236}">
                <a16:creationId xmlns:a16="http://schemas.microsoft.com/office/drawing/2014/main" xmlns="" id="{0AAAEBE3-B6AF-44D8-9FA3-2C02C1B7E7F2}"/>
              </a:ext>
            </a:extLst>
          </p:cNvPr>
          <p:cNvSpPr txBox="1"/>
          <p:nvPr/>
        </p:nvSpPr>
        <p:spPr>
          <a:xfrm>
            <a:off x="3358551" y="2265872"/>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l-GR" dirty="0">
                <a:latin typeface="Georgia"/>
              </a:rPr>
              <a:t>Γερμανία</a:t>
            </a:r>
          </a:p>
        </p:txBody>
      </p:sp>
      <p:sp>
        <p:nvSpPr>
          <p:cNvPr id="9" name="TextBox 8">
            <a:extLst>
              <a:ext uri="{FF2B5EF4-FFF2-40B4-BE49-F238E27FC236}">
                <a16:creationId xmlns:a16="http://schemas.microsoft.com/office/drawing/2014/main" xmlns="" id="{8B189D40-F032-4972-ABB7-51BFB0DA1B7A}"/>
              </a:ext>
            </a:extLst>
          </p:cNvPr>
          <p:cNvSpPr txBox="1"/>
          <p:nvPr/>
        </p:nvSpPr>
        <p:spPr>
          <a:xfrm>
            <a:off x="8792294" y="53273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latin typeface="Georgia"/>
              </a:rPr>
              <a:t>Κρήτη, Ελλάδα</a:t>
            </a:r>
          </a:p>
        </p:txBody>
      </p:sp>
    </p:spTree>
    <p:extLst>
      <p:ext uri="{BB962C8B-B14F-4D97-AF65-F5344CB8AC3E}">
        <p14:creationId xmlns:p14="http://schemas.microsoft.com/office/powerpoint/2010/main" xmlns="" val="654688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70C068BF-4101-447B-8A96-FD16F3BDB601}"/>
              </a:ext>
            </a:extLst>
          </p:cNvPr>
          <p:cNvSpPr>
            <a:spLocks noGrp="1"/>
          </p:cNvSpPr>
          <p:nvPr>
            <p:ph type="title"/>
          </p:nvPr>
        </p:nvSpPr>
        <p:spPr>
          <a:xfrm>
            <a:off x="838200" y="401221"/>
            <a:ext cx="10515600" cy="1348065"/>
          </a:xfrm>
        </p:spPr>
        <p:txBody>
          <a:bodyPr>
            <a:normAutofit/>
          </a:bodyPr>
          <a:lstStyle/>
          <a:p>
            <a:r>
              <a:rPr lang="el-GR" sz="4800" dirty="0">
                <a:solidFill>
                  <a:schemeClr val="bg1"/>
                </a:solidFill>
                <a:latin typeface="Georgia"/>
              </a:rPr>
              <a:t>                Αφίσες με οδηγίες</a:t>
            </a:r>
          </a:p>
        </p:txBody>
      </p:sp>
      <p:pic>
        <p:nvPicPr>
          <p:cNvPr id="4" name="Εικόνα 4" descr="Εικόνα που περιέχει κείμενο&#10;&#10;Περιγραφή που δημιουργήθηκε αυτόματα">
            <a:extLst>
              <a:ext uri="{FF2B5EF4-FFF2-40B4-BE49-F238E27FC236}">
                <a16:creationId xmlns:a16="http://schemas.microsoft.com/office/drawing/2014/main" xmlns="" id="{7D5E9D90-4CB1-4001-99EE-9A346D145685}"/>
              </a:ext>
            </a:extLst>
          </p:cNvPr>
          <p:cNvPicPr>
            <a:picLocks noGrp="1" noChangeAspect="1"/>
          </p:cNvPicPr>
          <p:nvPr>
            <p:ph idx="1"/>
          </p:nvPr>
        </p:nvPicPr>
        <p:blipFill>
          <a:blip r:embed="rId2"/>
          <a:stretch>
            <a:fillRect/>
          </a:stretch>
        </p:blipFill>
        <p:spPr>
          <a:xfrm>
            <a:off x="312540" y="2255388"/>
            <a:ext cx="4234468" cy="4396027"/>
          </a:xfrm>
        </p:spPr>
      </p:pic>
      <p:pic>
        <p:nvPicPr>
          <p:cNvPr id="5" name="Εικόνα 5" descr="Εικόνα που περιέχει κείμενο&#10;&#10;Περιγραφή που δημιουργήθηκε αυτόματα">
            <a:extLst>
              <a:ext uri="{FF2B5EF4-FFF2-40B4-BE49-F238E27FC236}">
                <a16:creationId xmlns:a16="http://schemas.microsoft.com/office/drawing/2014/main" xmlns="" id="{C6C43AB9-F664-4BA2-A497-CCED971A03F0}"/>
              </a:ext>
            </a:extLst>
          </p:cNvPr>
          <p:cNvPicPr>
            <a:picLocks noChangeAspect="1"/>
          </p:cNvPicPr>
          <p:nvPr/>
        </p:nvPicPr>
        <p:blipFill>
          <a:blip r:embed="rId3"/>
          <a:stretch>
            <a:fillRect/>
          </a:stretch>
        </p:blipFill>
        <p:spPr>
          <a:xfrm>
            <a:off x="6521571" y="1968980"/>
            <a:ext cx="5532406" cy="4688455"/>
          </a:xfrm>
          <a:prstGeom prst="rect">
            <a:avLst/>
          </a:prstGeom>
        </p:spPr>
      </p:pic>
    </p:spTree>
    <p:extLst>
      <p:ext uri="{BB962C8B-B14F-4D97-AF65-F5344CB8AC3E}">
        <p14:creationId xmlns:p14="http://schemas.microsoft.com/office/powerpoint/2010/main" xmlns="" val="1218775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F35AFE1E-2A17-4CC1-94C3-4AA05CD35171}"/>
              </a:ext>
            </a:extLst>
          </p:cNvPr>
          <p:cNvSpPr>
            <a:spLocks noGrp="1"/>
          </p:cNvSpPr>
          <p:nvPr>
            <p:ph type="title"/>
          </p:nvPr>
        </p:nvSpPr>
        <p:spPr>
          <a:xfrm>
            <a:off x="838200" y="401221"/>
            <a:ext cx="10515600" cy="1060518"/>
          </a:xfrm>
        </p:spPr>
        <p:txBody>
          <a:bodyPr>
            <a:normAutofit/>
          </a:bodyPr>
          <a:lstStyle/>
          <a:p>
            <a:r>
              <a:rPr lang="el-GR" sz="4800" dirty="0">
                <a:solidFill>
                  <a:schemeClr val="bg1"/>
                </a:solidFill>
                <a:latin typeface="Georgia"/>
              </a:rPr>
              <a:t>        Βίντεο &amp; Πηγές πληροφοριών</a:t>
            </a:r>
          </a:p>
        </p:txBody>
      </p:sp>
      <p:sp>
        <p:nvSpPr>
          <p:cNvPr id="3" name="Θέση περιεχομένου 2">
            <a:extLst>
              <a:ext uri="{FF2B5EF4-FFF2-40B4-BE49-F238E27FC236}">
                <a16:creationId xmlns:a16="http://schemas.microsoft.com/office/drawing/2014/main" xmlns="" id="{2DE3FD1C-9CD7-4CE3-913F-D09F643D3410}"/>
              </a:ext>
            </a:extLst>
          </p:cNvPr>
          <p:cNvSpPr>
            <a:spLocks noGrp="1"/>
          </p:cNvSpPr>
          <p:nvPr>
            <p:ph idx="1"/>
          </p:nvPr>
        </p:nvSpPr>
        <p:spPr>
          <a:xfrm>
            <a:off x="838200" y="1465356"/>
            <a:ext cx="10515600" cy="5301078"/>
          </a:xfrm>
        </p:spPr>
        <p:txBody>
          <a:bodyPr vert="horz" lIns="91440" tIns="45720" rIns="91440" bIns="45720" rtlCol="0" anchor="t">
            <a:noAutofit/>
          </a:bodyPr>
          <a:lstStyle/>
          <a:p>
            <a:r>
              <a:rPr lang="el-GR" sz="1400" dirty="0">
                <a:latin typeface="Georgia"/>
              </a:rPr>
              <a:t>Βίντεο </a:t>
            </a:r>
            <a:endParaRPr lang="el-GR" sz="1400"/>
          </a:p>
          <a:p>
            <a:pPr marL="514350" indent="-514350">
              <a:buAutoNum type="arabicPeriod"/>
            </a:pPr>
            <a:r>
              <a:rPr lang="el-GR" sz="1400" dirty="0">
                <a:latin typeface="Georgia"/>
                <a:hlinkClick r:id="rId2"/>
              </a:rPr>
              <a:t> https://youtu.be/zxL1QQmaAfk</a:t>
            </a:r>
            <a:endParaRPr lang="el-GR" sz="1400" dirty="0">
              <a:latin typeface="Georgia"/>
            </a:endParaRPr>
          </a:p>
          <a:p>
            <a:pPr marL="514350" indent="-514350">
              <a:buAutoNum type="arabicPeriod"/>
            </a:pPr>
            <a:r>
              <a:rPr lang="en-US" sz="1400" dirty="0">
                <a:latin typeface="Georgia"/>
                <a:hlinkClick r:id="rId3"/>
              </a:rPr>
              <a:t> https://youtu.be/PJLH2XzgO_0</a:t>
            </a:r>
            <a:endParaRPr lang="en-US" sz="1400" dirty="0">
              <a:latin typeface="Georgia"/>
            </a:endParaRPr>
          </a:p>
          <a:p>
            <a:pPr marL="514350" indent="-514350">
              <a:buAutoNum type="arabicPeriod"/>
            </a:pPr>
            <a:r>
              <a:rPr lang="en-US" sz="1400" dirty="0">
                <a:latin typeface="Georgia"/>
                <a:hlinkClick r:id="rId4"/>
              </a:rPr>
              <a:t>https://youtu.be/A-FBWB4KaYE</a:t>
            </a:r>
            <a:endParaRPr lang="en-US" sz="1400" dirty="0">
              <a:latin typeface="Georgia"/>
            </a:endParaRPr>
          </a:p>
          <a:p>
            <a:pPr marL="0" indent="0">
              <a:buNone/>
            </a:pPr>
            <a:r>
              <a:rPr lang="en-US" sz="1400" dirty="0">
                <a:latin typeface="Georgia"/>
              </a:rPr>
              <a:t>4       </a:t>
            </a:r>
            <a:r>
              <a:rPr lang="en-US" sz="1400" u="sng" dirty="0">
                <a:latin typeface="Georgia"/>
              </a:rPr>
              <a:t> </a:t>
            </a:r>
            <a:r>
              <a:rPr lang="en-US" sz="1400" u="sng" dirty="0">
                <a:solidFill>
                  <a:srgbClr val="00B0F0"/>
                </a:solidFill>
                <a:latin typeface="Georgia"/>
              </a:rPr>
              <a:t>https://youtu.be/0_W1HBYIz0o</a:t>
            </a:r>
          </a:p>
          <a:p>
            <a:r>
              <a:rPr lang="el-GR" sz="1400" dirty="0">
                <a:latin typeface="Georgia"/>
              </a:rPr>
              <a:t>Πηγές</a:t>
            </a:r>
            <a:endParaRPr lang="el-GR" sz="1400"/>
          </a:p>
          <a:p>
            <a:pPr marL="342900" indent="-342900">
              <a:buAutoNum type="arabicPeriod"/>
            </a:pPr>
            <a:r>
              <a:rPr lang="el-GR" sz="1400" dirty="0">
                <a:latin typeface="Georgia"/>
                <a:hlinkClick r:id="rId5"/>
              </a:rPr>
              <a:t>Πλημμύρα - Βικιπαίδεια (wikipedia.org)</a:t>
            </a:r>
            <a:endParaRPr lang="el-GR" sz="1400" dirty="0">
              <a:latin typeface="Georgia"/>
            </a:endParaRPr>
          </a:p>
          <a:p>
            <a:pPr marL="342900" indent="-342900">
              <a:buAutoNum type="arabicPeriod"/>
            </a:pPr>
            <a:r>
              <a:rPr lang="el-GR" sz="1400" dirty="0">
                <a:latin typeface="Georgia"/>
                <a:hlinkClick r:id="rId6"/>
              </a:rPr>
              <a:t>Πλημμύρες | Υπουργειο Κλιματικης Κρισης και Πολιτικης Προστασιας (civilprotection.gr)</a:t>
            </a:r>
            <a:endParaRPr lang="el-GR" sz="1400" dirty="0">
              <a:latin typeface="Georgia"/>
            </a:endParaRPr>
          </a:p>
          <a:p>
            <a:pPr marL="342900" indent="-342900">
              <a:buAutoNum type="arabicPeriod"/>
            </a:pPr>
            <a:r>
              <a:rPr lang="el-GR" sz="1400" dirty="0">
                <a:latin typeface="Georgia"/>
                <a:hlinkClick r:id="rId7"/>
              </a:rPr>
              <a:t>https://op.europa.eu/webpub/eca/special-reports/floods-directive-25-2018/el/</a:t>
            </a:r>
            <a:endParaRPr lang="el-GR" sz="1400" dirty="0">
              <a:latin typeface="Georgia"/>
            </a:endParaRPr>
          </a:p>
          <a:p>
            <a:pPr marL="342900" indent="-342900">
              <a:buAutoNum type="arabicPeriod"/>
            </a:pPr>
            <a:r>
              <a:rPr lang="el-GR" sz="1400" dirty="0">
                <a:latin typeface="Georgia"/>
                <a:hlinkClick r:id="rId8"/>
              </a:rPr>
              <a:t>https://www.google.com/amp/s/www.notospress.gr/peloponnisos/story/69078/7-septemvrioy-2016-tragodia-stin-plimmyrismeni-kalamata/amp</a:t>
            </a:r>
            <a:endParaRPr lang="el-GR" sz="1400" dirty="0">
              <a:latin typeface="Georgia"/>
            </a:endParaRPr>
          </a:p>
          <a:p>
            <a:pPr marL="342900" indent="-342900">
              <a:buAutoNum type="arabicPeriod"/>
            </a:pPr>
            <a:r>
              <a:rPr lang="el-GR" sz="1400" dirty="0">
                <a:latin typeface="Georgia"/>
                <a:hlinkClick r:id="rId9"/>
              </a:rPr>
              <a:t>https://www.google.com/amp/s/www.enikos.gr/society/katastrofes-plimmyres-kai-diakopes-revmatos-sti-messinia-apo-tin/1198467/amp/</a:t>
            </a:r>
            <a:endParaRPr lang="el-GR" sz="1400" dirty="0">
              <a:latin typeface="Georgia"/>
            </a:endParaRPr>
          </a:p>
          <a:p>
            <a:pPr marL="342900" indent="-342900">
              <a:buAutoNum type="arabicPeriod"/>
            </a:pPr>
            <a:r>
              <a:rPr lang="el-GR" sz="1100" dirty="0">
                <a:latin typeface="Georgia"/>
                <a:hlinkClick r:id="rId10"/>
              </a:rPr>
              <a:t>https://www.google.com/url?sa=t&amp;source=web&amp;rct=j&amp;url=https://eleftheriaonline.gr/local/koinonia/dikastiko/item/258783-messinia-ksekinise-i-diki-gia-tis-plimmyres-tou-2016/amp&amp;ved=2ahUKEwiGkLPGp7n1AhVRR_EDHUvYB5QQFnoECAQQAQ&amp;usg=AOvVaw3lKvkOXKcDVT7B0iypM-Xq</a:t>
            </a:r>
            <a:endParaRPr lang="el-GR" sz="1100">
              <a:latin typeface="Georgia"/>
            </a:endParaRPr>
          </a:p>
          <a:p>
            <a:endParaRPr lang="el-GR" sz="1800" dirty="0">
              <a:latin typeface="Georgia"/>
            </a:endParaRPr>
          </a:p>
          <a:p>
            <a:endParaRPr lang="el-GR" sz="1800" dirty="0">
              <a:latin typeface="Georgia"/>
            </a:endParaRPr>
          </a:p>
        </p:txBody>
      </p:sp>
    </p:spTree>
    <p:extLst>
      <p:ext uri="{BB962C8B-B14F-4D97-AF65-F5344CB8AC3E}">
        <p14:creationId xmlns:p14="http://schemas.microsoft.com/office/powerpoint/2010/main" xmlns="" val="8072394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4E4CC9F9-D903-4A28-BDBF-7C008D06FDAA}"/>
              </a:ext>
            </a:extLst>
          </p:cNvPr>
          <p:cNvSpPr>
            <a:spLocks noGrp="1"/>
          </p:cNvSpPr>
          <p:nvPr>
            <p:ph type="title"/>
          </p:nvPr>
        </p:nvSpPr>
        <p:spPr>
          <a:xfrm>
            <a:off x="924464" y="401221"/>
            <a:ext cx="10429336" cy="1319311"/>
          </a:xfrm>
        </p:spPr>
        <p:txBody>
          <a:bodyPr>
            <a:normAutofit/>
          </a:bodyPr>
          <a:lstStyle/>
          <a:p>
            <a:r>
              <a:rPr lang="el-GR" sz="4400" dirty="0">
                <a:solidFill>
                  <a:schemeClr val="bg1"/>
                </a:solidFill>
                <a:latin typeface="Georgia"/>
              </a:rPr>
              <a:t>Τι εννοούμε με τον όρο πλημμύρα;</a:t>
            </a:r>
          </a:p>
        </p:txBody>
      </p:sp>
      <p:sp>
        <p:nvSpPr>
          <p:cNvPr id="3" name="Θέση περιεχομένου 2">
            <a:extLst>
              <a:ext uri="{FF2B5EF4-FFF2-40B4-BE49-F238E27FC236}">
                <a16:creationId xmlns:a16="http://schemas.microsoft.com/office/drawing/2014/main" xmlns="" id="{4351BB5E-B375-49C6-97B2-70EA533C6376}"/>
              </a:ext>
            </a:extLst>
          </p:cNvPr>
          <p:cNvSpPr>
            <a:spLocks noGrp="1"/>
          </p:cNvSpPr>
          <p:nvPr>
            <p:ph idx="1"/>
          </p:nvPr>
        </p:nvSpPr>
        <p:spPr>
          <a:xfrm>
            <a:off x="708804" y="2572411"/>
            <a:ext cx="10515600" cy="3877721"/>
          </a:xfrm>
        </p:spPr>
        <p:txBody>
          <a:bodyPr vert="horz" lIns="91440" tIns="45720" rIns="91440" bIns="45720" rtlCol="0" anchor="t">
            <a:normAutofit fontScale="92500" lnSpcReduction="20000"/>
          </a:bodyPr>
          <a:lstStyle/>
          <a:p>
            <a:r>
              <a:rPr lang="el-GR" sz="1600" b="1" dirty="0">
                <a:latin typeface="Georgia"/>
                <a:ea typeface="+mn-lt"/>
                <a:cs typeface="+mn-lt"/>
              </a:rPr>
              <a:t>Πλημμύρα</a:t>
            </a:r>
            <a:r>
              <a:rPr lang="el-GR" sz="1600" dirty="0">
                <a:latin typeface="Georgia"/>
                <a:ea typeface="+mn-lt"/>
                <a:cs typeface="+mn-lt"/>
              </a:rPr>
              <a:t> ορίζεται η υπερχείλιση επιπλέον νερού, που καλύπτει την ξηρά. Η οδηγία της </a:t>
            </a:r>
            <a:r>
              <a:rPr lang="el-GR" sz="1600" b="1" dirty="0">
                <a:latin typeface="Georgia"/>
                <a:ea typeface="+mn-lt"/>
                <a:cs typeface="+mn-lt"/>
              </a:rPr>
              <a:t>Ευρωπαϊκής Ένωσης </a:t>
            </a:r>
            <a:r>
              <a:rPr lang="el-GR" sz="1600" dirty="0">
                <a:latin typeface="Georgia"/>
                <a:ea typeface="+mn-lt"/>
                <a:cs typeface="+mn-lt"/>
              </a:rPr>
              <a:t>για τις πλημμύρες ορίζει μια πλημμύρα ως προσωρινή κάλυψη από νερό εδάφους το οποίο υπό φυσιολογικές συνθήκες δεν καλύπτεται από νερό. Κατά την έννοια του «ρέοντος νερού», ο όρος πλημμύρα μπορεί επίσης να εφαρμοστεί στην εισροή της </a:t>
            </a:r>
            <a:r>
              <a:rPr lang="el-GR" sz="1600" b="1" dirty="0">
                <a:latin typeface="Georgia"/>
                <a:ea typeface="+mn-lt"/>
                <a:cs typeface="+mn-lt"/>
              </a:rPr>
              <a:t>παλίρροιας</a:t>
            </a:r>
            <a:r>
              <a:rPr lang="el-GR" sz="1600" dirty="0">
                <a:latin typeface="Georgia"/>
                <a:ea typeface="+mn-lt"/>
                <a:cs typeface="+mn-lt"/>
              </a:rPr>
              <a:t> Οι πλημμύρες μπορεί να προκύψουν από τον όγκο νερού μέσα σε ένα σώμα του ύδατος, όπως ένα </a:t>
            </a:r>
            <a:r>
              <a:rPr lang="el-GR" sz="1600" b="1" dirty="0">
                <a:latin typeface="Georgia"/>
                <a:ea typeface="+mn-lt"/>
                <a:cs typeface="+mn-lt"/>
              </a:rPr>
              <a:t>ποτάμι </a:t>
            </a:r>
            <a:r>
              <a:rPr lang="el-GR" sz="1600" dirty="0">
                <a:latin typeface="Georgia"/>
                <a:ea typeface="+mn-lt"/>
                <a:cs typeface="+mn-lt"/>
              </a:rPr>
              <a:t>ή </a:t>
            </a:r>
            <a:r>
              <a:rPr lang="el-GR" sz="1600" b="1" dirty="0">
                <a:latin typeface="Georgia"/>
                <a:ea typeface="+mn-lt"/>
                <a:cs typeface="+mn-lt"/>
              </a:rPr>
              <a:t>λίμνης,</a:t>
            </a:r>
            <a:r>
              <a:rPr lang="el-GR" sz="1600" dirty="0">
                <a:latin typeface="Georgia"/>
                <a:ea typeface="+mn-lt"/>
                <a:cs typeface="+mn-lt"/>
              </a:rPr>
              <a:t> η οποία υπερχειλίζει ή σπάει τα αναχώματα, με αποτέλεσμα το νερό να διαφύγει από τα συνήθη όριά του. Αντιθέτως, το μέγεθος της λίμνης ή άλλου φορέα του νερού που ποικίλλει ανάλογα με τις εποχιακές αλλαγές στις </a:t>
            </a:r>
            <a:r>
              <a:rPr lang="el-GR" sz="1600" b="1" dirty="0">
                <a:latin typeface="Georgia"/>
                <a:ea typeface="+mn-lt"/>
                <a:cs typeface="+mn-lt"/>
              </a:rPr>
              <a:t>βροχοπτώσεις</a:t>
            </a:r>
            <a:r>
              <a:rPr lang="el-GR" sz="1600" dirty="0">
                <a:latin typeface="Georgia"/>
                <a:ea typeface="+mn-lt"/>
                <a:cs typeface="+mn-lt"/>
              </a:rPr>
              <a:t> και στα χιόνια που λιώνουν, δεν είναι μια σημαντική πλημμύρα, εκτός αν τέτοιες διαρροές νερού θέσουν σε κίνδυνο τις εκτάσεις που χρησιμοποιούνται από τον άνθρωπο, όπως ένα χωριό, μια πόλη ή άλλη κατοικημένη περιοχή. Οι πλημμύρες μπορεί επίσης να εμφανιστούν στα ποτάμια, όταν ροή υπερβαίνει την χωρητικότητα του καναλιού του ποταμού, ιδίως σε στροφές ή μαιάνδρους. Οι πλημμύρες συχνά προκαλούν ζημιές σε σπίτια και επιχειρήσεις, εφόσον έχουν τοποθετηθεί σε φυσικές περιοχές κατάκλισης των ποταμών. Ενώ οι ζημίες από τις πλημμύρες μπορεί να έχουν σχεδόν εξαλειφθεί με την απομάκρυνση του ανθρώπου από τους ποταμούς και άλλους φορείς του νερού, ωστόσο ανέκαθεν οι άνθρωποι έχουν ζήσει και εργαστεί κοντά στο νερό για να αναζητήσουν τροφή και να αξιοποιήσουν τα οφέλη της φθηνής και εύκολης μετακίνησης και το εμπόριο, με το να είναι κοντά στο νερό. Το γεγονός ότι οι άνθρωποι συνεχίζουν να κατοικούν περιοχές που απειλούνται με ζημίες από πλημμύρες, είναι απόδειξη ότι η αξία του να ζουν κοντά στο νερό υπερβαίνει το κόστος των επαναλαμβανόμενων περιοδικών πλημμυρών.</a:t>
            </a:r>
            <a:r>
              <a:rPr lang="en-US" dirty="0"/>
              <a:t/>
            </a:r>
            <a:br>
              <a:rPr lang="en-US" dirty="0"/>
            </a:br>
            <a:endParaRPr lang="en-US"/>
          </a:p>
          <a:p>
            <a:endParaRPr lang="el-GR" dirty="0"/>
          </a:p>
        </p:txBody>
      </p:sp>
    </p:spTree>
    <p:extLst>
      <p:ext uri="{BB962C8B-B14F-4D97-AF65-F5344CB8AC3E}">
        <p14:creationId xmlns:p14="http://schemas.microsoft.com/office/powerpoint/2010/main" xmlns="" val="922418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CA198F09-C0D7-4361-9233-09A98F98B096}"/>
              </a:ext>
            </a:extLst>
          </p:cNvPr>
          <p:cNvSpPr>
            <a:spLocks noGrp="1"/>
          </p:cNvSpPr>
          <p:nvPr>
            <p:ph type="title"/>
          </p:nvPr>
        </p:nvSpPr>
        <p:spPr>
          <a:xfrm>
            <a:off x="838200" y="401221"/>
            <a:ext cx="10515600" cy="1348065"/>
          </a:xfrm>
        </p:spPr>
        <p:txBody>
          <a:bodyPr>
            <a:normAutofit/>
          </a:bodyPr>
          <a:lstStyle/>
          <a:p>
            <a:r>
              <a:rPr lang="el-GR" sz="4800" dirty="0">
                <a:solidFill>
                  <a:schemeClr val="bg1"/>
                </a:solidFill>
                <a:latin typeface="Georgia"/>
              </a:rPr>
              <a:t>Αίτια πλημμύρας</a:t>
            </a:r>
          </a:p>
        </p:txBody>
      </p:sp>
      <p:sp>
        <p:nvSpPr>
          <p:cNvPr id="3" name="Θέση περιεχομένου 2">
            <a:extLst>
              <a:ext uri="{FF2B5EF4-FFF2-40B4-BE49-F238E27FC236}">
                <a16:creationId xmlns:a16="http://schemas.microsoft.com/office/drawing/2014/main" xmlns="" id="{3C81CB20-4C6A-401B-9705-6F0C58214390}"/>
              </a:ext>
            </a:extLst>
          </p:cNvPr>
          <p:cNvSpPr>
            <a:spLocks noGrp="1"/>
          </p:cNvSpPr>
          <p:nvPr>
            <p:ph idx="1"/>
          </p:nvPr>
        </p:nvSpPr>
        <p:spPr>
          <a:xfrm>
            <a:off x="838200" y="2586789"/>
            <a:ext cx="10515600" cy="3590174"/>
          </a:xfrm>
        </p:spPr>
        <p:txBody>
          <a:bodyPr vert="horz" lIns="91440" tIns="45720" rIns="91440" bIns="45720" rtlCol="0" anchor="t">
            <a:normAutofit/>
          </a:bodyPr>
          <a:lstStyle/>
          <a:p>
            <a:r>
              <a:rPr lang="el-GR" sz="1500" dirty="0">
                <a:latin typeface="Georgia"/>
                <a:ea typeface="+mn-lt"/>
                <a:cs typeface="+mn-lt"/>
              </a:rPr>
              <a:t>Η κύρια αιτία για την εκδήλωση πλημμύρας είναι η άνοδος της στάθμης των υδάτων πάνω από το φυσιολογικό ή η παρεμπόδιση της ροής των υδάτων. Η ταχύτητα ροής των υδάτων και ο χρόνος προσέγγισης των απειλούμενων ακινήτων είναι αποφασιστικές παράμετροι όσον αφορά την έκταση των συνεπειών. Οι λόγοι της ανόδου της στάθμης των υδάτων πάνω από το φυσιολογικό είναι οι ακόλουθοι:</a:t>
            </a:r>
            <a:endParaRPr lang="el-GR" sz="1500">
              <a:latin typeface="Georgia"/>
            </a:endParaRPr>
          </a:p>
          <a:p>
            <a:r>
              <a:rPr lang="el-GR" sz="1500" dirty="0">
                <a:latin typeface="Georgia"/>
                <a:ea typeface="+mn-lt"/>
                <a:cs typeface="+mn-lt"/>
              </a:rPr>
              <a:t>Έντονες ή παρατεταμένες βροχοπτώσεις ή εντατική τήξη πάγων (παγετώνων)</a:t>
            </a:r>
            <a:endParaRPr lang="el-GR" sz="1500">
              <a:latin typeface="Georgia"/>
            </a:endParaRPr>
          </a:p>
          <a:p>
            <a:r>
              <a:rPr lang="el-GR" sz="1500" dirty="0">
                <a:latin typeface="Georgia"/>
                <a:ea typeface="+mn-lt"/>
                <a:cs typeface="+mn-lt"/>
              </a:rPr>
              <a:t>Κύριος λόγος εκδήλωσης πλημμύρας κατά μήκος των κοιλάδων των ποταμών και των πεδινών περιοχών, καθώς και της αλλαγής της στάθμης των υδάτων στις λίμνες κ.λπ.</a:t>
            </a:r>
            <a:endParaRPr lang="el-GR" sz="1500">
              <a:latin typeface="Georgia"/>
            </a:endParaRPr>
          </a:p>
          <a:p>
            <a:r>
              <a:rPr lang="en-US" sz="1500" dirty="0" err="1">
                <a:latin typeface="Georgia"/>
                <a:ea typeface="+mn-lt"/>
                <a:cs typeface="+mn-lt"/>
              </a:rPr>
              <a:t>Κύριος</a:t>
            </a:r>
            <a:r>
              <a:rPr lang="en-US" sz="1500" dirty="0">
                <a:latin typeface="Georgia"/>
                <a:ea typeface="+mn-lt"/>
                <a:cs typeface="+mn-lt"/>
              </a:rPr>
              <a:t> </a:t>
            </a:r>
            <a:r>
              <a:rPr lang="en-US" sz="1500" dirty="0" err="1">
                <a:latin typeface="Georgia"/>
                <a:ea typeface="+mn-lt"/>
                <a:cs typeface="+mn-lt"/>
              </a:rPr>
              <a:t>λόγος</a:t>
            </a:r>
            <a:r>
              <a:rPr lang="en-US" sz="1500" dirty="0">
                <a:latin typeface="Georgia"/>
                <a:ea typeface="+mn-lt"/>
                <a:cs typeface="+mn-lt"/>
              </a:rPr>
              <a:t> </a:t>
            </a:r>
            <a:r>
              <a:rPr lang="en-US" sz="1500" dirty="0" err="1">
                <a:latin typeface="Georgia"/>
                <a:ea typeface="+mn-lt"/>
                <a:cs typeface="+mn-lt"/>
              </a:rPr>
              <a:t>εκδήλωσης</a:t>
            </a:r>
            <a:r>
              <a:rPr lang="en-US" sz="1500" dirty="0">
                <a:latin typeface="Georgia"/>
                <a:ea typeface="+mn-lt"/>
                <a:cs typeface="+mn-lt"/>
              </a:rPr>
              <a:t> πα</a:t>
            </a:r>
            <a:r>
              <a:rPr lang="en-US" sz="1500" dirty="0" err="1">
                <a:latin typeface="Georgia"/>
                <a:ea typeface="+mn-lt"/>
                <a:cs typeface="+mn-lt"/>
              </a:rPr>
              <a:t>ράκτιων</a:t>
            </a:r>
            <a:r>
              <a:rPr lang="en-US" sz="1500" dirty="0">
                <a:latin typeface="Georgia"/>
                <a:ea typeface="+mn-lt"/>
                <a:cs typeface="+mn-lt"/>
              </a:rPr>
              <a:t> π</a:t>
            </a:r>
            <a:r>
              <a:rPr lang="en-US" sz="1500" dirty="0" err="1">
                <a:latin typeface="Georgia"/>
                <a:ea typeface="+mn-lt"/>
                <a:cs typeface="+mn-lt"/>
              </a:rPr>
              <a:t>λημμυρών</a:t>
            </a:r>
            <a:r>
              <a:rPr lang="en-US" sz="1500" dirty="0">
                <a:latin typeface="Georgia"/>
                <a:ea typeface="+mn-lt"/>
                <a:cs typeface="+mn-lt"/>
              </a:rPr>
              <a:t> και π</a:t>
            </a:r>
            <a:r>
              <a:rPr lang="en-US" sz="1500" dirty="0" err="1">
                <a:latin typeface="Georgia"/>
                <a:ea typeface="+mn-lt"/>
                <a:cs typeface="+mn-lt"/>
              </a:rPr>
              <a:t>λημμυρών</a:t>
            </a:r>
            <a:r>
              <a:rPr lang="en-US" sz="1500" dirty="0">
                <a:latin typeface="Georgia"/>
                <a:ea typeface="+mn-lt"/>
                <a:cs typeface="+mn-lt"/>
              </a:rPr>
              <a:t> </a:t>
            </a:r>
            <a:r>
              <a:rPr lang="en-US" sz="1500" dirty="0" err="1">
                <a:latin typeface="Georgia"/>
                <a:ea typeface="+mn-lt"/>
                <a:cs typeface="+mn-lt"/>
              </a:rPr>
              <a:t>στις</a:t>
            </a:r>
            <a:r>
              <a:rPr lang="en-US" sz="1500" dirty="0">
                <a:latin typeface="Georgia"/>
                <a:ea typeface="+mn-lt"/>
                <a:cs typeface="+mn-lt"/>
              </a:rPr>
              <a:t> </a:t>
            </a:r>
            <a:r>
              <a:rPr lang="en-US" sz="1500" dirty="0" err="1">
                <a:latin typeface="Georgia"/>
                <a:ea typeface="+mn-lt"/>
                <a:cs typeface="+mn-lt"/>
              </a:rPr>
              <a:t>εκ</a:t>
            </a:r>
            <a:r>
              <a:rPr lang="en-US" sz="1500" dirty="0">
                <a:latin typeface="Georgia"/>
                <a:ea typeface="+mn-lt"/>
                <a:cs typeface="+mn-lt"/>
              </a:rPr>
              <a:t>β</a:t>
            </a:r>
            <a:r>
              <a:rPr lang="en-US" sz="1500" dirty="0" err="1">
                <a:latin typeface="Georgia"/>
                <a:ea typeface="+mn-lt"/>
                <a:cs typeface="+mn-lt"/>
              </a:rPr>
              <a:t>ολές</a:t>
            </a:r>
            <a:r>
              <a:rPr lang="en-US" sz="1500" dirty="0">
                <a:latin typeface="Georgia"/>
                <a:ea typeface="+mn-lt"/>
                <a:cs typeface="+mn-lt"/>
              </a:rPr>
              <a:t> π</a:t>
            </a:r>
            <a:r>
              <a:rPr lang="en-US" sz="1500" dirty="0" err="1">
                <a:latin typeface="Georgia"/>
                <a:ea typeface="+mn-lt"/>
                <a:cs typeface="+mn-lt"/>
              </a:rPr>
              <a:t>οτ</a:t>
            </a:r>
            <a:r>
              <a:rPr lang="en-US" sz="1500" dirty="0">
                <a:latin typeface="Georgia"/>
                <a:ea typeface="+mn-lt"/>
                <a:cs typeface="+mn-lt"/>
              </a:rPr>
              <a:t>α</a:t>
            </a:r>
            <a:r>
              <a:rPr lang="en-US" sz="1500" dirty="0" err="1">
                <a:latin typeface="Georgia"/>
                <a:ea typeface="+mn-lt"/>
                <a:cs typeface="+mn-lt"/>
              </a:rPr>
              <a:t>μών</a:t>
            </a:r>
            <a:r>
              <a:rPr lang="en-US" sz="1500" dirty="0">
                <a:latin typeface="Georgia"/>
                <a:ea typeface="+mn-lt"/>
                <a:cs typeface="+mn-lt"/>
              </a:rPr>
              <a:t>, </a:t>
            </a:r>
            <a:r>
              <a:rPr lang="en-US" sz="1500" dirty="0" err="1">
                <a:latin typeface="Georgia"/>
                <a:ea typeface="+mn-lt"/>
                <a:cs typeface="+mn-lt"/>
              </a:rPr>
              <a:t>οι</a:t>
            </a:r>
            <a:r>
              <a:rPr lang="en-US" sz="1500" dirty="0">
                <a:latin typeface="Georgia"/>
                <a:ea typeface="+mn-lt"/>
                <a:cs typeface="+mn-lt"/>
              </a:rPr>
              <a:t> οπ</a:t>
            </a:r>
            <a:r>
              <a:rPr lang="en-US" sz="1500" dirty="0" err="1">
                <a:latin typeface="Georgia"/>
                <a:ea typeface="+mn-lt"/>
                <a:cs typeface="+mn-lt"/>
              </a:rPr>
              <a:t>οίες</a:t>
            </a:r>
            <a:r>
              <a:rPr lang="en-US" sz="1500" dirty="0">
                <a:latin typeface="Georgia"/>
                <a:ea typeface="+mn-lt"/>
                <a:cs typeface="+mn-lt"/>
              </a:rPr>
              <a:t> </a:t>
            </a:r>
            <a:r>
              <a:rPr lang="en-US" sz="1500" dirty="0" err="1">
                <a:latin typeface="Georgia"/>
                <a:ea typeface="+mn-lt"/>
                <a:cs typeface="+mn-lt"/>
              </a:rPr>
              <a:t>είν</a:t>
            </a:r>
            <a:r>
              <a:rPr lang="en-US" sz="1500" dirty="0">
                <a:latin typeface="Georgia"/>
                <a:ea typeface="+mn-lt"/>
                <a:cs typeface="+mn-lt"/>
              </a:rPr>
              <a:t>αι </a:t>
            </a:r>
            <a:r>
              <a:rPr lang="en-US" sz="1500" dirty="0" err="1">
                <a:latin typeface="Georgia"/>
                <a:ea typeface="+mn-lt"/>
                <a:cs typeface="+mn-lt"/>
              </a:rPr>
              <a:t>ιδι</a:t>
            </a:r>
            <a:r>
              <a:rPr lang="en-US" sz="1500" dirty="0">
                <a:latin typeface="Georgia"/>
                <a:ea typeface="+mn-lt"/>
                <a:cs typeface="+mn-lt"/>
              </a:rPr>
              <a:t>α</a:t>
            </a:r>
            <a:r>
              <a:rPr lang="en-US" sz="1500" dirty="0" err="1">
                <a:latin typeface="Georgia"/>
                <a:ea typeface="+mn-lt"/>
                <a:cs typeface="+mn-lt"/>
              </a:rPr>
              <a:t>ίτερ</a:t>
            </a:r>
            <a:r>
              <a:rPr lang="en-US" sz="1500" dirty="0">
                <a:latin typeface="Georgia"/>
                <a:ea typeface="+mn-lt"/>
                <a:cs typeface="+mn-lt"/>
              </a:rPr>
              <a:t>α επ</a:t>
            </a:r>
            <a:r>
              <a:rPr lang="en-US" sz="1500" dirty="0" err="1">
                <a:latin typeface="Georgia"/>
                <a:ea typeface="+mn-lt"/>
                <a:cs typeface="+mn-lt"/>
              </a:rPr>
              <a:t>ικίνδυνες</a:t>
            </a:r>
            <a:r>
              <a:rPr lang="en-US" sz="1500" dirty="0">
                <a:latin typeface="Georgia"/>
                <a:ea typeface="+mn-lt"/>
                <a:cs typeface="+mn-lt"/>
              </a:rPr>
              <a:t> </a:t>
            </a:r>
            <a:r>
              <a:rPr lang="en-US" sz="1500" dirty="0" err="1">
                <a:latin typeface="Georgia"/>
                <a:ea typeface="+mn-lt"/>
                <a:cs typeface="+mn-lt"/>
              </a:rPr>
              <a:t>ότ</a:t>
            </a:r>
            <a:r>
              <a:rPr lang="en-US" sz="1500" dirty="0">
                <a:latin typeface="Georgia"/>
                <a:ea typeface="+mn-lt"/>
                <a:cs typeface="+mn-lt"/>
              </a:rPr>
              <a:t>αν </a:t>
            </a:r>
            <a:r>
              <a:rPr lang="en-US" sz="1500" dirty="0" err="1">
                <a:latin typeface="Georgia"/>
                <a:ea typeface="+mn-lt"/>
                <a:cs typeface="+mn-lt"/>
              </a:rPr>
              <a:t>οι</a:t>
            </a:r>
            <a:r>
              <a:rPr lang="en-US" sz="1500" dirty="0">
                <a:latin typeface="Georgia"/>
                <a:ea typeface="+mn-lt"/>
                <a:cs typeface="+mn-lt"/>
              </a:rPr>
              <a:t> </a:t>
            </a:r>
            <a:r>
              <a:rPr lang="en-US" sz="1500" dirty="0" err="1">
                <a:latin typeface="Georgia"/>
                <a:ea typeface="+mn-lt"/>
                <a:cs typeface="+mn-lt"/>
              </a:rPr>
              <a:t>ισχυροί</a:t>
            </a:r>
            <a:r>
              <a:rPr lang="en-US" sz="1500" dirty="0">
                <a:latin typeface="Georgia"/>
                <a:ea typeface="+mn-lt"/>
                <a:cs typeface="+mn-lt"/>
              </a:rPr>
              <a:t> </a:t>
            </a:r>
            <a:r>
              <a:rPr lang="en-US" sz="1500" dirty="0" err="1">
                <a:latin typeface="Georgia"/>
                <a:ea typeface="+mn-lt"/>
                <a:cs typeface="+mn-lt"/>
              </a:rPr>
              <a:t>άνεμοι</a:t>
            </a:r>
            <a:r>
              <a:rPr lang="en-US" sz="1500" dirty="0">
                <a:latin typeface="Georgia"/>
                <a:ea typeface="+mn-lt"/>
                <a:cs typeface="+mn-lt"/>
              </a:rPr>
              <a:t> </a:t>
            </a:r>
            <a:r>
              <a:rPr lang="en-US" sz="1500" dirty="0" err="1">
                <a:latin typeface="Georgia"/>
                <a:ea typeface="+mn-lt"/>
                <a:cs typeface="+mn-lt"/>
              </a:rPr>
              <a:t>συνδυάζοντ</a:t>
            </a:r>
            <a:r>
              <a:rPr lang="en-US" sz="1500" dirty="0">
                <a:latin typeface="Georgia"/>
                <a:ea typeface="+mn-lt"/>
                <a:cs typeface="+mn-lt"/>
              </a:rPr>
              <a:t>αι </a:t>
            </a:r>
            <a:r>
              <a:rPr lang="en-US" sz="1500" dirty="0" err="1">
                <a:latin typeface="Georgia"/>
                <a:ea typeface="+mn-lt"/>
                <a:cs typeface="+mn-lt"/>
              </a:rPr>
              <a:t>με</a:t>
            </a:r>
            <a:r>
              <a:rPr lang="en-US" sz="1500" dirty="0">
                <a:latin typeface="Georgia"/>
                <a:ea typeface="+mn-lt"/>
                <a:cs typeface="+mn-lt"/>
              </a:rPr>
              <a:t> </a:t>
            </a:r>
            <a:r>
              <a:rPr lang="en-US" sz="1500" dirty="0" err="1">
                <a:latin typeface="Georgia"/>
                <a:ea typeface="+mn-lt"/>
                <a:cs typeface="+mn-lt"/>
              </a:rPr>
              <a:t>την</a:t>
            </a:r>
            <a:r>
              <a:rPr lang="en-US" sz="1500" dirty="0">
                <a:latin typeface="Georgia"/>
                <a:ea typeface="+mn-lt"/>
                <a:cs typeface="+mn-lt"/>
              </a:rPr>
              <a:t> π</a:t>
            </a:r>
            <a:r>
              <a:rPr lang="en-US" sz="1500" dirty="0" err="1">
                <a:latin typeface="Georgia"/>
                <a:ea typeface="+mn-lt"/>
                <a:cs typeface="+mn-lt"/>
              </a:rPr>
              <a:t>λημμυρίδ</a:t>
            </a:r>
            <a:r>
              <a:rPr lang="en-US" sz="1500" dirty="0">
                <a:latin typeface="Georgia"/>
                <a:ea typeface="+mn-lt"/>
                <a:cs typeface="+mn-lt"/>
              </a:rPr>
              <a:t>α (όπ</a:t>
            </a:r>
            <a:r>
              <a:rPr lang="en-US" sz="1500" dirty="0" err="1">
                <a:latin typeface="Georgia"/>
                <a:ea typeface="+mn-lt"/>
                <a:cs typeface="+mn-lt"/>
              </a:rPr>
              <a:t>ως</a:t>
            </a:r>
            <a:r>
              <a:rPr lang="en-US" sz="1500" dirty="0">
                <a:latin typeface="Georgia"/>
                <a:ea typeface="+mn-lt"/>
                <a:cs typeface="+mn-lt"/>
              </a:rPr>
              <a:t> </a:t>
            </a:r>
            <a:r>
              <a:rPr lang="en-US" sz="1500" dirty="0" err="1">
                <a:latin typeface="Georgia"/>
                <a:ea typeface="+mn-lt"/>
                <a:cs typeface="+mn-lt"/>
              </a:rPr>
              <a:t>στις</a:t>
            </a:r>
            <a:r>
              <a:rPr lang="en-US" sz="1500" dirty="0">
                <a:latin typeface="Georgia"/>
                <a:ea typeface="+mn-lt"/>
                <a:cs typeface="+mn-lt"/>
              </a:rPr>
              <a:t> </a:t>
            </a:r>
            <a:r>
              <a:rPr lang="en-US" sz="1500" dirty="0" err="1">
                <a:latin typeface="Georgia"/>
                <a:ea typeface="+mn-lt"/>
                <a:cs typeface="+mn-lt"/>
              </a:rPr>
              <a:t>Φιλι</a:t>
            </a:r>
            <a:r>
              <a:rPr lang="en-US" sz="1500" dirty="0">
                <a:latin typeface="Georgia"/>
                <a:ea typeface="+mn-lt"/>
                <a:cs typeface="+mn-lt"/>
              </a:rPr>
              <a:t>ππ</a:t>
            </a:r>
            <a:r>
              <a:rPr lang="en-US" sz="1500" dirty="0" err="1">
                <a:latin typeface="Georgia"/>
                <a:ea typeface="+mn-lt"/>
                <a:cs typeface="+mn-lt"/>
              </a:rPr>
              <a:t>ίνες</a:t>
            </a:r>
            <a:r>
              <a:rPr lang="en-US" sz="1500" dirty="0">
                <a:latin typeface="Georgia"/>
                <a:ea typeface="+mn-lt"/>
                <a:cs typeface="+mn-lt"/>
              </a:rPr>
              <a:t>). </a:t>
            </a:r>
            <a:r>
              <a:rPr lang="en-US" sz="1500" dirty="0" err="1">
                <a:latin typeface="Georgia"/>
                <a:ea typeface="+mn-lt"/>
                <a:cs typeface="+mn-lt"/>
              </a:rPr>
              <a:t>Οι</a:t>
            </a:r>
            <a:r>
              <a:rPr lang="en-US" sz="1500" dirty="0">
                <a:latin typeface="Georgia"/>
                <a:ea typeface="+mn-lt"/>
                <a:cs typeface="+mn-lt"/>
              </a:rPr>
              <a:t> </a:t>
            </a:r>
            <a:r>
              <a:rPr lang="en-US" sz="1500" dirty="0" err="1">
                <a:latin typeface="Georgia"/>
                <a:ea typeface="+mn-lt"/>
                <a:cs typeface="+mn-lt"/>
              </a:rPr>
              <a:t>ισχυροί</a:t>
            </a:r>
            <a:r>
              <a:rPr lang="en-US" sz="1500" dirty="0">
                <a:latin typeface="Georgia"/>
                <a:ea typeface="+mn-lt"/>
                <a:cs typeface="+mn-lt"/>
              </a:rPr>
              <a:t> </a:t>
            </a:r>
            <a:r>
              <a:rPr lang="en-US" sz="1500" dirty="0" err="1">
                <a:latin typeface="Georgia"/>
                <a:ea typeface="+mn-lt"/>
                <a:cs typeface="+mn-lt"/>
              </a:rPr>
              <a:t>άνεμοι</a:t>
            </a:r>
            <a:r>
              <a:rPr lang="en-US" sz="1500" dirty="0">
                <a:latin typeface="Georgia"/>
                <a:ea typeface="+mn-lt"/>
                <a:cs typeface="+mn-lt"/>
              </a:rPr>
              <a:t> </a:t>
            </a:r>
            <a:r>
              <a:rPr lang="en-US" sz="1500" dirty="0" err="1">
                <a:latin typeface="Georgia"/>
                <a:ea typeface="+mn-lt"/>
                <a:cs typeface="+mn-lt"/>
              </a:rPr>
              <a:t>δημιουργούντ</a:t>
            </a:r>
            <a:r>
              <a:rPr lang="en-US" sz="1500" dirty="0">
                <a:latin typeface="Georgia"/>
                <a:ea typeface="+mn-lt"/>
                <a:cs typeface="+mn-lt"/>
              </a:rPr>
              <a:t>αι από θα</a:t>
            </a:r>
            <a:r>
              <a:rPr lang="en-US" sz="1500" dirty="0" err="1">
                <a:latin typeface="Georgia"/>
                <a:ea typeface="+mn-lt"/>
                <a:cs typeface="+mn-lt"/>
              </a:rPr>
              <a:t>λάσσιες</a:t>
            </a:r>
            <a:r>
              <a:rPr lang="en-US" sz="1500" dirty="0">
                <a:latin typeface="Georgia"/>
                <a:ea typeface="+mn-lt"/>
                <a:cs typeface="+mn-lt"/>
              </a:rPr>
              <a:t> κατα</a:t>
            </a:r>
            <a:r>
              <a:rPr lang="en-US" sz="1500" dirty="0" err="1">
                <a:latin typeface="Georgia"/>
                <a:ea typeface="+mn-lt"/>
                <a:cs typeface="+mn-lt"/>
              </a:rPr>
              <a:t>ιγίδες</a:t>
            </a:r>
            <a:r>
              <a:rPr lang="en-US" sz="1500" dirty="0">
                <a:latin typeface="Georgia"/>
                <a:ea typeface="+mn-lt"/>
                <a:cs typeface="+mn-lt"/>
              </a:rPr>
              <a:t>, </a:t>
            </a:r>
            <a:r>
              <a:rPr lang="en-US" sz="1500" dirty="0" err="1">
                <a:latin typeface="Georgia"/>
                <a:ea typeface="+mn-lt"/>
                <a:cs typeface="+mn-lt"/>
              </a:rPr>
              <a:t>τυφώνες</a:t>
            </a:r>
            <a:r>
              <a:rPr lang="en-US" sz="1500" dirty="0">
                <a:latin typeface="Georgia"/>
                <a:ea typeface="+mn-lt"/>
                <a:cs typeface="+mn-lt"/>
              </a:rPr>
              <a:t>, </a:t>
            </a:r>
            <a:r>
              <a:rPr lang="en-US" sz="1500" dirty="0" err="1">
                <a:latin typeface="Georgia"/>
                <a:ea typeface="+mn-lt"/>
                <a:cs typeface="+mn-lt"/>
              </a:rPr>
              <a:t>μουσώνες</a:t>
            </a:r>
            <a:r>
              <a:rPr lang="en-US" sz="1500" dirty="0">
                <a:latin typeface="Georgia"/>
                <a:ea typeface="+mn-lt"/>
                <a:cs typeface="+mn-lt"/>
              </a:rPr>
              <a:t> </a:t>
            </a:r>
            <a:r>
              <a:rPr lang="en-US" sz="1500" dirty="0" err="1">
                <a:latin typeface="Georgia"/>
                <a:ea typeface="+mn-lt"/>
                <a:cs typeface="+mn-lt"/>
              </a:rPr>
              <a:t>κ.λ</a:t>
            </a:r>
            <a:r>
              <a:rPr lang="en-US" sz="1500" dirty="0">
                <a:latin typeface="Georgia"/>
                <a:ea typeface="+mn-lt"/>
                <a:cs typeface="+mn-lt"/>
              </a:rPr>
              <a:t>π</a:t>
            </a:r>
            <a:r>
              <a:rPr lang="en-US" sz="1500" dirty="0">
                <a:latin typeface="Georgia"/>
              </a:rPr>
              <a:t/>
            </a:r>
            <a:br>
              <a:rPr lang="en-US" sz="1500" dirty="0">
                <a:latin typeface="Georgia"/>
              </a:rPr>
            </a:br>
            <a:endParaRPr lang="en-US" sz="1600">
              <a:latin typeface="Georgia"/>
            </a:endParaRPr>
          </a:p>
          <a:p>
            <a:endParaRPr lang="el-GR" dirty="0"/>
          </a:p>
        </p:txBody>
      </p:sp>
    </p:spTree>
    <p:extLst>
      <p:ext uri="{BB962C8B-B14F-4D97-AF65-F5344CB8AC3E}">
        <p14:creationId xmlns:p14="http://schemas.microsoft.com/office/powerpoint/2010/main" xmlns="" val="15370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44280BC8-E1D3-4716-891B-FECC3125EFFB}"/>
              </a:ext>
            </a:extLst>
          </p:cNvPr>
          <p:cNvSpPr>
            <a:spLocks noGrp="1"/>
          </p:cNvSpPr>
          <p:nvPr>
            <p:ph type="title"/>
          </p:nvPr>
        </p:nvSpPr>
        <p:spPr>
          <a:xfrm>
            <a:off x="838200" y="401221"/>
            <a:ext cx="10515600" cy="1348065"/>
          </a:xfrm>
        </p:spPr>
        <p:txBody>
          <a:bodyPr>
            <a:normAutofit/>
          </a:bodyPr>
          <a:lstStyle/>
          <a:p>
            <a:r>
              <a:rPr lang="el-GR" sz="4800" dirty="0">
                <a:solidFill>
                  <a:schemeClr val="bg1"/>
                </a:solidFill>
                <a:latin typeface="Georgia"/>
              </a:rPr>
              <a:t>Αίτια πλημμύρας</a:t>
            </a:r>
          </a:p>
        </p:txBody>
      </p:sp>
      <p:sp>
        <p:nvSpPr>
          <p:cNvPr id="3" name="Θέση περιεχομένου 2">
            <a:extLst>
              <a:ext uri="{FF2B5EF4-FFF2-40B4-BE49-F238E27FC236}">
                <a16:creationId xmlns:a16="http://schemas.microsoft.com/office/drawing/2014/main" xmlns="" id="{E69966DA-2C94-4894-AFAE-20931C5BCAAA}"/>
              </a:ext>
            </a:extLst>
          </p:cNvPr>
          <p:cNvSpPr>
            <a:spLocks noGrp="1"/>
          </p:cNvSpPr>
          <p:nvPr>
            <p:ph idx="1"/>
          </p:nvPr>
        </p:nvSpPr>
        <p:spPr>
          <a:xfrm>
            <a:off x="838200" y="1939808"/>
            <a:ext cx="10515600" cy="4237155"/>
          </a:xfrm>
        </p:spPr>
        <p:txBody>
          <a:bodyPr vert="horz" lIns="91440" tIns="45720" rIns="91440" bIns="45720" rtlCol="0" anchor="t">
            <a:noAutofit/>
          </a:bodyPr>
          <a:lstStyle/>
          <a:p>
            <a:r>
              <a:rPr lang="el-GR" sz="1500" dirty="0">
                <a:latin typeface="Georgia"/>
                <a:ea typeface="+mn-lt"/>
                <a:cs typeface="+mn-lt"/>
              </a:rPr>
              <a:t>Φράξιμο της κοίτης των ποταμών</a:t>
            </a:r>
            <a:endParaRPr lang="el-GR" sz="1500" dirty="0">
              <a:latin typeface="Georgia"/>
            </a:endParaRPr>
          </a:p>
          <a:p>
            <a:r>
              <a:rPr lang="el-GR" sz="1500" dirty="0">
                <a:latin typeface="Georgia"/>
                <a:ea typeface="+mn-lt"/>
                <a:cs typeface="+mn-lt"/>
              </a:rPr>
              <a:t>Εξαιτίας της βλάστησης ή του πάγου ή των κατολισθήσεων </a:t>
            </a:r>
            <a:r>
              <a:rPr lang="el-GR" sz="1500" dirty="0" err="1">
                <a:latin typeface="Georgia"/>
                <a:ea typeface="+mn-lt"/>
                <a:cs typeface="+mn-lt"/>
              </a:rPr>
              <a:t>κ.λπ.Καταστροφή</a:t>
            </a:r>
            <a:r>
              <a:rPr lang="el-GR" sz="1500" dirty="0">
                <a:latin typeface="Georgia"/>
                <a:ea typeface="+mn-lt"/>
                <a:cs typeface="+mn-lt"/>
              </a:rPr>
              <a:t> ή δυσλειτουργία υδραυλικών εγκαταστάσεων</a:t>
            </a:r>
            <a:endParaRPr lang="el-GR" sz="1500" dirty="0">
              <a:latin typeface="Georgia"/>
            </a:endParaRPr>
          </a:p>
          <a:p>
            <a:r>
              <a:rPr lang="el-GR" sz="1500" dirty="0">
                <a:latin typeface="Georgia"/>
                <a:ea typeface="+mn-lt"/>
                <a:cs typeface="+mn-lt"/>
              </a:rPr>
              <a:t>Τοιχώματα φραγμάτων, αναχώματα, αγωγοί αποστράγγισης κ.λπ.</a:t>
            </a:r>
            <a:endParaRPr lang="el-GR" sz="1500" dirty="0">
              <a:latin typeface="Georgia"/>
            </a:endParaRPr>
          </a:p>
          <a:p>
            <a:r>
              <a:rPr lang="el-GR" sz="1500" dirty="0">
                <a:latin typeface="Georgia"/>
                <a:ea typeface="+mn-lt"/>
                <a:cs typeface="+mn-lt"/>
              </a:rPr>
              <a:t>Αστοχία αναχωμάτων λόγω διάβρωσης και αλλαγών εξαιτίας της άγριας χλωρίδας και πανίδας.</a:t>
            </a:r>
            <a:endParaRPr lang="el-GR" sz="1500" dirty="0">
              <a:latin typeface="Georgia"/>
            </a:endParaRPr>
          </a:p>
          <a:p>
            <a:r>
              <a:rPr lang="el-GR" sz="1500" dirty="0">
                <a:latin typeface="Georgia"/>
                <a:ea typeface="+mn-lt"/>
                <a:cs typeface="+mn-lt"/>
              </a:rPr>
              <a:t>Υποθαλάσσιοι σεισμοί (υποθαλάσσια ή νησιωτικά ηφαίστεια)</a:t>
            </a:r>
            <a:endParaRPr lang="el-GR" sz="1500" dirty="0">
              <a:latin typeface="Georgia"/>
            </a:endParaRPr>
          </a:p>
          <a:p>
            <a:r>
              <a:rPr lang="el-GR" sz="1500" dirty="0">
                <a:latin typeface="Georgia"/>
                <a:ea typeface="+mn-lt"/>
                <a:cs typeface="+mn-lt"/>
              </a:rPr>
              <a:t>Δημιουργούν κύματα/</a:t>
            </a:r>
            <a:r>
              <a:rPr lang="el-GR" sz="1500" dirty="0" err="1">
                <a:latin typeface="Georgia"/>
                <a:ea typeface="+mn-lt"/>
                <a:cs typeface="+mn-lt"/>
              </a:rPr>
              <a:t>τσουνάμι</a:t>
            </a:r>
            <a:r>
              <a:rPr lang="el-GR" sz="1500" dirty="0">
                <a:latin typeface="Georgia"/>
                <a:ea typeface="+mn-lt"/>
                <a:cs typeface="+mn-lt"/>
              </a:rPr>
              <a:t>, τα οποία είναι ο βασικός λόγος πρόκλησης καταστροφικών πλημμυρών. </a:t>
            </a:r>
            <a:endParaRPr lang="el-GR" sz="1500" dirty="0">
              <a:latin typeface="Georgia"/>
            </a:endParaRPr>
          </a:p>
          <a:p>
            <a:r>
              <a:rPr lang="en-US" sz="1500" dirty="0" err="1">
                <a:latin typeface="Georgia"/>
                <a:ea typeface="+mn-lt"/>
                <a:cs typeface="+mn-lt"/>
              </a:rPr>
              <a:t>Κλιμ</a:t>
            </a:r>
            <a:r>
              <a:rPr lang="en-US" sz="1500" dirty="0">
                <a:latin typeface="Georgia"/>
                <a:ea typeface="+mn-lt"/>
                <a:cs typeface="+mn-lt"/>
              </a:rPr>
              <a:t>α</a:t>
            </a:r>
            <a:r>
              <a:rPr lang="en-US" sz="1500" dirty="0" err="1">
                <a:latin typeface="Georgia"/>
                <a:ea typeface="+mn-lt"/>
                <a:cs typeface="+mn-lt"/>
              </a:rPr>
              <a:t>τική</a:t>
            </a:r>
            <a:r>
              <a:rPr lang="en-US" sz="1500" dirty="0">
                <a:latin typeface="Georgia"/>
                <a:ea typeface="+mn-lt"/>
                <a:cs typeface="+mn-lt"/>
              </a:rPr>
              <a:t> α</a:t>
            </a:r>
            <a:r>
              <a:rPr lang="en-US" sz="1500" dirty="0" err="1">
                <a:latin typeface="Georgia"/>
                <a:ea typeface="+mn-lt"/>
                <a:cs typeface="+mn-lt"/>
              </a:rPr>
              <a:t>λλ</a:t>
            </a:r>
            <a:r>
              <a:rPr lang="en-US" sz="1500" dirty="0">
                <a:latin typeface="Georgia"/>
                <a:ea typeface="+mn-lt"/>
                <a:cs typeface="+mn-lt"/>
              </a:rPr>
              <a:t>α</a:t>
            </a:r>
            <a:r>
              <a:rPr lang="en-US" sz="1500" dirty="0" err="1">
                <a:latin typeface="Georgia"/>
                <a:ea typeface="+mn-lt"/>
                <a:cs typeface="+mn-lt"/>
              </a:rPr>
              <a:t>γή</a:t>
            </a:r>
            <a:endParaRPr lang="en-US" sz="1500">
              <a:latin typeface="Georgia"/>
            </a:endParaRPr>
          </a:p>
          <a:p>
            <a:r>
              <a:rPr lang="en-US" sz="1500" dirty="0" err="1">
                <a:latin typeface="Georgia"/>
                <a:ea typeface="+mn-lt"/>
                <a:cs typeface="+mn-lt"/>
              </a:rPr>
              <a:t>Λόγος</a:t>
            </a:r>
            <a:r>
              <a:rPr lang="en-US" sz="1500" dirty="0">
                <a:latin typeface="Georgia"/>
                <a:ea typeface="+mn-lt"/>
                <a:cs typeface="+mn-lt"/>
              </a:rPr>
              <a:t> α</a:t>
            </a:r>
            <a:r>
              <a:rPr lang="en-US" sz="1500" dirty="0" err="1">
                <a:latin typeface="Georgia"/>
                <a:ea typeface="+mn-lt"/>
                <a:cs typeface="+mn-lt"/>
              </a:rPr>
              <a:t>ύξησης</a:t>
            </a:r>
            <a:r>
              <a:rPr lang="en-US" sz="1500" dirty="0">
                <a:latin typeface="Georgia"/>
                <a:ea typeface="+mn-lt"/>
                <a:cs typeface="+mn-lt"/>
              </a:rPr>
              <a:t> </a:t>
            </a:r>
            <a:r>
              <a:rPr lang="en-US" sz="1500" dirty="0" err="1">
                <a:latin typeface="Georgia"/>
                <a:ea typeface="+mn-lt"/>
                <a:cs typeface="+mn-lt"/>
              </a:rPr>
              <a:t>της</a:t>
            </a:r>
            <a:r>
              <a:rPr lang="en-US" sz="1500" dirty="0">
                <a:latin typeface="Georgia"/>
                <a:ea typeface="+mn-lt"/>
                <a:cs typeface="+mn-lt"/>
              </a:rPr>
              <a:t> </a:t>
            </a:r>
            <a:r>
              <a:rPr lang="en-US" sz="1500" dirty="0" err="1">
                <a:latin typeface="Georgia"/>
                <a:ea typeface="+mn-lt"/>
                <a:cs typeface="+mn-lt"/>
              </a:rPr>
              <a:t>έντ</a:t>
            </a:r>
            <a:r>
              <a:rPr lang="en-US" sz="1500" dirty="0">
                <a:latin typeface="Georgia"/>
                <a:ea typeface="+mn-lt"/>
                <a:cs typeface="+mn-lt"/>
              </a:rPr>
              <a:t>α</a:t>
            </a:r>
            <a:r>
              <a:rPr lang="en-US" sz="1500" dirty="0" err="1">
                <a:latin typeface="Georgia"/>
                <a:ea typeface="+mn-lt"/>
                <a:cs typeface="+mn-lt"/>
              </a:rPr>
              <a:t>σης</a:t>
            </a:r>
            <a:r>
              <a:rPr lang="en-US" sz="1500" dirty="0">
                <a:latin typeface="Georgia"/>
                <a:ea typeface="+mn-lt"/>
                <a:cs typeface="+mn-lt"/>
              </a:rPr>
              <a:t> και </a:t>
            </a:r>
            <a:r>
              <a:rPr lang="en-US" sz="1500" dirty="0" err="1">
                <a:latin typeface="Georgia"/>
                <a:ea typeface="+mn-lt"/>
                <a:cs typeface="+mn-lt"/>
              </a:rPr>
              <a:t>των</a:t>
            </a:r>
            <a:r>
              <a:rPr lang="en-US" sz="1500" dirty="0">
                <a:latin typeface="Georgia"/>
                <a:ea typeface="+mn-lt"/>
                <a:cs typeface="+mn-lt"/>
              </a:rPr>
              <a:t> επιπ</a:t>
            </a:r>
            <a:r>
              <a:rPr lang="en-US" sz="1500" dirty="0" err="1">
                <a:latin typeface="Georgia"/>
                <a:ea typeface="+mn-lt"/>
                <a:cs typeface="+mn-lt"/>
              </a:rPr>
              <a:t>τώσεων</a:t>
            </a:r>
            <a:r>
              <a:rPr lang="en-US" sz="1500" dirty="0">
                <a:latin typeface="Georgia"/>
                <a:ea typeface="+mn-lt"/>
                <a:cs typeface="+mn-lt"/>
              </a:rPr>
              <a:t> </a:t>
            </a:r>
            <a:r>
              <a:rPr lang="en-US" sz="1500" dirty="0" err="1">
                <a:latin typeface="Georgia"/>
                <a:ea typeface="+mn-lt"/>
                <a:cs typeface="+mn-lt"/>
              </a:rPr>
              <a:t>των</a:t>
            </a:r>
            <a:r>
              <a:rPr lang="en-US" sz="1500" dirty="0">
                <a:latin typeface="Georgia"/>
                <a:ea typeface="+mn-lt"/>
                <a:cs typeface="+mn-lt"/>
              </a:rPr>
              <a:t> π</a:t>
            </a:r>
            <a:r>
              <a:rPr lang="en-US" sz="1500" dirty="0" err="1">
                <a:latin typeface="Georgia"/>
                <a:ea typeface="+mn-lt"/>
                <a:cs typeface="+mn-lt"/>
              </a:rPr>
              <a:t>λημμυρών</a:t>
            </a:r>
            <a:r>
              <a:rPr lang="en-US" sz="1500" dirty="0">
                <a:latin typeface="Georgia"/>
                <a:ea typeface="+mn-lt"/>
                <a:cs typeface="+mn-lt"/>
              </a:rPr>
              <a:t>. </a:t>
            </a:r>
            <a:r>
              <a:rPr lang="en-US" sz="1500" dirty="0" err="1">
                <a:latin typeface="Georgia"/>
                <a:ea typeface="+mn-lt"/>
                <a:cs typeface="+mn-lt"/>
              </a:rPr>
              <a:t>Συμ</a:t>
            </a:r>
            <a:r>
              <a:rPr lang="en-US" sz="1500" dirty="0">
                <a:latin typeface="Georgia"/>
                <a:ea typeface="+mn-lt"/>
                <a:cs typeface="+mn-lt"/>
              </a:rPr>
              <a:t>β</a:t>
            </a:r>
            <a:r>
              <a:rPr lang="en-US" sz="1500" dirty="0" err="1">
                <a:latin typeface="Georgia"/>
                <a:ea typeface="+mn-lt"/>
                <a:cs typeface="+mn-lt"/>
              </a:rPr>
              <a:t>άλλει</a:t>
            </a:r>
            <a:r>
              <a:rPr lang="en-US" sz="1500" dirty="0">
                <a:latin typeface="Georgia"/>
                <a:ea typeface="+mn-lt"/>
                <a:cs typeface="+mn-lt"/>
              </a:rPr>
              <a:t> </a:t>
            </a:r>
            <a:r>
              <a:rPr lang="en-US" sz="1500" dirty="0" err="1">
                <a:latin typeface="Georgia"/>
                <a:ea typeface="+mn-lt"/>
                <a:cs typeface="+mn-lt"/>
              </a:rPr>
              <a:t>στον</a:t>
            </a:r>
            <a:r>
              <a:rPr lang="en-US" sz="1500" dirty="0">
                <a:latin typeface="Georgia"/>
                <a:ea typeface="+mn-lt"/>
                <a:cs typeface="+mn-lt"/>
              </a:rPr>
              <a:t> </a:t>
            </a:r>
            <a:r>
              <a:rPr lang="en-US" sz="1500" dirty="0" err="1">
                <a:latin typeface="Georgia"/>
                <a:ea typeface="+mn-lt"/>
                <a:cs typeface="+mn-lt"/>
              </a:rPr>
              <a:t>συνδυ</a:t>
            </a:r>
            <a:r>
              <a:rPr lang="en-US" sz="1500" dirty="0">
                <a:latin typeface="Georgia"/>
                <a:ea typeface="+mn-lt"/>
                <a:cs typeface="+mn-lt"/>
              </a:rPr>
              <a:t>α</a:t>
            </a:r>
            <a:r>
              <a:rPr lang="en-US" sz="1500" dirty="0" err="1">
                <a:latin typeface="Georgia"/>
                <a:ea typeface="+mn-lt"/>
                <a:cs typeface="+mn-lt"/>
              </a:rPr>
              <a:t>σμό</a:t>
            </a:r>
            <a:r>
              <a:rPr lang="en-US" sz="1500" dirty="0">
                <a:latin typeface="Georgia"/>
                <a:ea typeface="+mn-lt"/>
                <a:cs typeface="+mn-lt"/>
              </a:rPr>
              <a:t> </a:t>
            </a:r>
            <a:r>
              <a:rPr lang="en-US" sz="1500" dirty="0" err="1">
                <a:latin typeface="Georgia"/>
                <a:ea typeface="+mn-lt"/>
                <a:cs typeface="+mn-lt"/>
              </a:rPr>
              <a:t>δι</a:t>
            </a:r>
            <a:r>
              <a:rPr lang="en-US" sz="1500" dirty="0">
                <a:latin typeface="Georgia"/>
                <a:ea typeface="+mn-lt"/>
                <a:cs typeface="+mn-lt"/>
              </a:rPr>
              <a:t>α</a:t>
            </a:r>
            <a:r>
              <a:rPr lang="en-US" sz="1500" dirty="0" err="1">
                <a:latin typeface="Georgia"/>
                <a:ea typeface="+mn-lt"/>
                <a:cs typeface="+mn-lt"/>
              </a:rPr>
              <a:t>φόρων</a:t>
            </a:r>
            <a:r>
              <a:rPr lang="en-US" sz="1500" dirty="0">
                <a:latin typeface="Georgia"/>
                <a:ea typeface="+mn-lt"/>
                <a:cs typeface="+mn-lt"/>
              </a:rPr>
              <a:t> α</a:t>
            </a:r>
            <a:r>
              <a:rPr lang="en-US" sz="1500" dirty="0" err="1">
                <a:latin typeface="Georgia"/>
                <a:ea typeface="+mn-lt"/>
                <a:cs typeface="+mn-lt"/>
              </a:rPr>
              <a:t>ιτιών</a:t>
            </a:r>
            <a:r>
              <a:rPr lang="en-US" sz="1500" dirty="0">
                <a:latin typeface="Georgia"/>
                <a:ea typeface="+mn-lt"/>
                <a:cs typeface="+mn-lt"/>
              </a:rPr>
              <a:t> π</a:t>
            </a:r>
            <a:r>
              <a:rPr lang="en-US" sz="1500" dirty="0" err="1">
                <a:latin typeface="Georgia"/>
                <a:ea typeface="+mn-lt"/>
                <a:cs typeface="+mn-lt"/>
              </a:rPr>
              <a:t>λημμύρ</a:t>
            </a:r>
            <a:r>
              <a:rPr lang="en-US" sz="1500" dirty="0">
                <a:latin typeface="Georgia"/>
                <a:ea typeface="+mn-lt"/>
                <a:cs typeface="+mn-lt"/>
              </a:rPr>
              <a:t>ας και </a:t>
            </a:r>
            <a:r>
              <a:rPr lang="en-US" sz="1500" dirty="0" err="1">
                <a:latin typeface="Georgia"/>
                <a:ea typeface="+mn-lt"/>
                <a:cs typeface="+mn-lt"/>
              </a:rPr>
              <a:t>οδηγεί</a:t>
            </a:r>
            <a:r>
              <a:rPr lang="en-US" sz="1500" dirty="0">
                <a:latin typeface="Georgia"/>
                <a:ea typeface="+mn-lt"/>
                <a:cs typeface="+mn-lt"/>
              </a:rPr>
              <a:t> </a:t>
            </a:r>
            <a:r>
              <a:rPr lang="en-US" sz="1500" dirty="0" err="1">
                <a:latin typeface="Georgia"/>
                <a:ea typeface="+mn-lt"/>
                <a:cs typeface="+mn-lt"/>
              </a:rPr>
              <a:t>σε</a:t>
            </a:r>
            <a:r>
              <a:rPr lang="en-US" sz="1500" dirty="0">
                <a:latin typeface="Georgia"/>
                <a:ea typeface="+mn-lt"/>
                <a:cs typeface="+mn-lt"/>
              </a:rPr>
              <a:t> </a:t>
            </a:r>
            <a:r>
              <a:rPr lang="en-US" sz="1500" dirty="0" err="1">
                <a:latin typeface="Georgia"/>
                <a:ea typeface="+mn-lt"/>
                <a:cs typeface="+mn-lt"/>
              </a:rPr>
              <a:t>σημ</a:t>
            </a:r>
            <a:r>
              <a:rPr lang="en-US" sz="1500" dirty="0">
                <a:latin typeface="Georgia"/>
                <a:ea typeface="+mn-lt"/>
                <a:cs typeface="+mn-lt"/>
              </a:rPr>
              <a:t>α</a:t>
            </a:r>
            <a:r>
              <a:rPr lang="en-US" sz="1500" dirty="0" err="1">
                <a:latin typeface="Georgia"/>
                <a:ea typeface="+mn-lt"/>
                <a:cs typeface="+mn-lt"/>
              </a:rPr>
              <a:t>ντική</a:t>
            </a:r>
            <a:r>
              <a:rPr lang="en-US" sz="1500" dirty="0">
                <a:latin typeface="Georgia"/>
                <a:ea typeface="+mn-lt"/>
                <a:cs typeface="+mn-lt"/>
              </a:rPr>
              <a:t> </a:t>
            </a:r>
            <a:r>
              <a:rPr lang="en-US" sz="1500" dirty="0" err="1">
                <a:latin typeface="Georgia"/>
                <a:ea typeface="+mn-lt"/>
                <a:cs typeface="+mn-lt"/>
              </a:rPr>
              <a:t>άνοδο</a:t>
            </a:r>
            <a:r>
              <a:rPr lang="en-US" sz="1500" dirty="0">
                <a:latin typeface="Georgia"/>
                <a:ea typeface="+mn-lt"/>
                <a:cs typeface="+mn-lt"/>
              </a:rPr>
              <a:t> </a:t>
            </a:r>
            <a:r>
              <a:rPr lang="en-US" sz="1500" dirty="0" err="1">
                <a:latin typeface="Georgia"/>
                <a:ea typeface="+mn-lt"/>
                <a:cs typeface="+mn-lt"/>
              </a:rPr>
              <a:t>στην</a:t>
            </a:r>
            <a:r>
              <a:rPr lang="en-US" sz="1500" dirty="0">
                <a:latin typeface="Georgia"/>
                <a:ea typeface="+mn-lt"/>
                <a:cs typeface="+mn-lt"/>
              </a:rPr>
              <a:t> </a:t>
            </a:r>
            <a:r>
              <a:rPr lang="en-US" sz="1500" dirty="0" err="1">
                <a:latin typeface="Georgia"/>
                <a:ea typeface="+mn-lt"/>
                <a:cs typeface="+mn-lt"/>
              </a:rPr>
              <a:t>κλίμ</a:t>
            </a:r>
            <a:r>
              <a:rPr lang="en-US" sz="1500" dirty="0">
                <a:latin typeface="Georgia"/>
                <a:ea typeface="+mn-lt"/>
                <a:cs typeface="+mn-lt"/>
              </a:rPr>
              <a:t>ακα </a:t>
            </a:r>
            <a:r>
              <a:rPr lang="en-US" sz="1500" dirty="0" err="1">
                <a:latin typeface="Georgia"/>
                <a:ea typeface="+mn-lt"/>
                <a:cs typeface="+mn-lt"/>
              </a:rPr>
              <a:t>της</a:t>
            </a:r>
            <a:r>
              <a:rPr lang="en-US" sz="1500" dirty="0">
                <a:latin typeface="Georgia"/>
                <a:ea typeface="+mn-lt"/>
                <a:cs typeface="+mn-lt"/>
              </a:rPr>
              <a:t> </a:t>
            </a:r>
            <a:r>
              <a:rPr lang="en-US" sz="1500" dirty="0" err="1">
                <a:latin typeface="Georgia"/>
                <a:ea typeface="+mn-lt"/>
                <a:cs typeface="+mn-lt"/>
              </a:rPr>
              <a:t>έντ</a:t>
            </a:r>
            <a:r>
              <a:rPr lang="en-US" sz="1500" dirty="0">
                <a:latin typeface="Georgia"/>
                <a:ea typeface="+mn-lt"/>
                <a:cs typeface="+mn-lt"/>
              </a:rPr>
              <a:t>α</a:t>
            </a:r>
            <a:r>
              <a:rPr lang="en-US" sz="1500" dirty="0" err="1">
                <a:latin typeface="Georgia"/>
                <a:ea typeface="+mn-lt"/>
                <a:cs typeface="+mn-lt"/>
              </a:rPr>
              <a:t>σης</a:t>
            </a:r>
            <a:r>
              <a:rPr lang="en-US" sz="1500" dirty="0">
                <a:latin typeface="Georgia"/>
                <a:ea typeface="+mn-lt"/>
                <a:cs typeface="+mn-lt"/>
              </a:rPr>
              <a:t> και </a:t>
            </a:r>
            <a:r>
              <a:rPr lang="en-US" sz="1500" dirty="0" err="1">
                <a:latin typeface="Georgia"/>
                <a:ea typeface="+mn-lt"/>
                <a:cs typeface="+mn-lt"/>
              </a:rPr>
              <a:t>των</a:t>
            </a:r>
            <a:r>
              <a:rPr lang="en-US" sz="1500" dirty="0">
                <a:latin typeface="Georgia"/>
                <a:ea typeface="+mn-lt"/>
                <a:cs typeface="+mn-lt"/>
              </a:rPr>
              <a:t> </a:t>
            </a:r>
            <a:r>
              <a:rPr lang="en-US" sz="1500" dirty="0" err="1">
                <a:latin typeface="Georgia"/>
                <a:ea typeface="+mn-lt"/>
                <a:cs typeface="+mn-lt"/>
              </a:rPr>
              <a:t>ζημιών</a:t>
            </a:r>
            <a:r>
              <a:rPr lang="en-US" sz="1500" dirty="0">
                <a:latin typeface="Georgia"/>
                <a:ea typeface="+mn-lt"/>
                <a:cs typeface="+mn-lt"/>
              </a:rPr>
              <a:t>. </a:t>
            </a:r>
            <a:r>
              <a:rPr lang="en-US" sz="1500" dirty="0" err="1">
                <a:latin typeface="Georgia"/>
                <a:ea typeface="+mn-lt"/>
                <a:cs typeface="+mn-lt"/>
              </a:rPr>
              <a:t>Ανθρώ</a:t>
            </a:r>
            <a:r>
              <a:rPr lang="en-US" sz="1500" dirty="0">
                <a:latin typeface="Georgia"/>
                <a:ea typeface="+mn-lt"/>
                <a:cs typeface="+mn-lt"/>
              </a:rPr>
              <a:t>π</a:t>
            </a:r>
            <a:r>
              <a:rPr lang="en-US" sz="1500" dirty="0" err="1">
                <a:latin typeface="Georgia"/>
                <a:ea typeface="+mn-lt"/>
                <a:cs typeface="+mn-lt"/>
              </a:rPr>
              <a:t>ινη</a:t>
            </a:r>
            <a:r>
              <a:rPr lang="en-US" sz="1500" dirty="0">
                <a:latin typeface="Georgia"/>
                <a:ea typeface="+mn-lt"/>
                <a:cs typeface="+mn-lt"/>
              </a:rPr>
              <a:t> </a:t>
            </a:r>
            <a:r>
              <a:rPr lang="en-US" sz="1500" dirty="0" err="1">
                <a:latin typeface="Georgia"/>
                <a:ea typeface="+mn-lt"/>
                <a:cs typeface="+mn-lt"/>
              </a:rPr>
              <a:t>δρ</a:t>
            </a:r>
            <a:r>
              <a:rPr lang="en-US" sz="1500" dirty="0">
                <a:latin typeface="Georgia"/>
                <a:ea typeface="+mn-lt"/>
                <a:cs typeface="+mn-lt"/>
              </a:rPr>
              <a:t>α</a:t>
            </a:r>
            <a:r>
              <a:rPr lang="en-US" sz="1500" dirty="0" err="1">
                <a:latin typeface="Georgia"/>
                <a:ea typeface="+mn-lt"/>
                <a:cs typeface="+mn-lt"/>
              </a:rPr>
              <a:t>στηριότητ</a:t>
            </a:r>
            <a:r>
              <a:rPr lang="en-US" sz="1500" dirty="0">
                <a:ea typeface="+mn-lt"/>
                <a:cs typeface="+mn-lt"/>
              </a:rPr>
              <a:t>α</a:t>
            </a:r>
          </a:p>
          <a:p>
            <a:pPr>
              <a:lnSpc>
                <a:spcPct val="100000"/>
              </a:lnSpc>
              <a:spcBef>
                <a:spcPct val="0"/>
              </a:spcBef>
            </a:pPr>
            <a:r>
              <a:rPr lang="el-GR" sz="1500" dirty="0">
                <a:latin typeface="Georgia"/>
              </a:rPr>
              <a:t>Η ανθρώπινη δραστηριότητα είναι βασικός λόγος πρόκλησης πλημμύρας και ιδίως αύξησης των ζημιών. Η αποψίλωση των δασών, οι αλλαγές στις κοίτες των ποταμών (π.χ. αποκοπή μαιάνδρων) που προκαλούν εντονότερη υδρολογική δυναμική, τα κατασκευαστικά έργα σε περιοχές που απειλούνται από πλημμύρες, η κακή συντήρηση των </a:t>
            </a:r>
            <a:r>
              <a:rPr lang="el-GR" sz="1500" dirty="0" err="1">
                <a:latin typeface="Georgia"/>
              </a:rPr>
              <a:t>υδροτεχνικών</a:t>
            </a:r>
            <a:r>
              <a:rPr lang="el-GR" sz="1500" dirty="0">
                <a:latin typeface="Georgia"/>
              </a:rPr>
              <a:t> εγκαταστάσεων, η αλλαγή χρήσης γης (συμπεριλαμβανομένων αστικών, βιομηχανικών, αγροτικών, δασικών ζητημάτων και ζητημάτων που σχετίζονται με την άγρια ζωή) είναι κάποιες από τις αιτίες που προκαλούν πλημμύρες.</a:t>
            </a:r>
            <a:r>
              <a:rPr lang="en-US" sz="1500" dirty="0"/>
              <a:t/>
            </a:r>
            <a:br>
              <a:rPr lang="en-US" sz="1500" dirty="0"/>
            </a:br>
            <a:r>
              <a:rPr lang="en-US" sz="1500" dirty="0"/>
              <a:t/>
            </a:r>
            <a:br>
              <a:rPr lang="en-US" sz="1500" dirty="0"/>
            </a:br>
            <a:endParaRPr lang="en-US"/>
          </a:p>
        </p:txBody>
      </p:sp>
    </p:spTree>
    <p:extLst>
      <p:ext uri="{BB962C8B-B14F-4D97-AF65-F5344CB8AC3E}">
        <p14:creationId xmlns:p14="http://schemas.microsoft.com/office/powerpoint/2010/main" xmlns="" val="1163378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0">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5" name="Τίτλος 4">
            <a:extLst>
              <a:ext uri="{FF2B5EF4-FFF2-40B4-BE49-F238E27FC236}">
                <a16:creationId xmlns:a16="http://schemas.microsoft.com/office/drawing/2014/main" xmlns="" id="{0584FC65-AA4D-4B96-A562-10C59C53F644}"/>
              </a:ext>
            </a:extLst>
          </p:cNvPr>
          <p:cNvSpPr>
            <a:spLocks noGrp="1"/>
          </p:cNvSpPr>
          <p:nvPr>
            <p:ph type="title"/>
          </p:nvPr>
        </p:nvSpPr>
        <p:spPr>
          <a:xfrm>
            <a:off x="838200" y="401221"/>
            <a:ext cx="10515600" cy="1348065"/>
          </a:xfrm>
        </p:spPr>
        <p:txBody>
          <a:bodyPr vert="horz" lIns="91440" tIns="45720" rIns="91440" bIns="45720" rtlCol="0" anchor="ctr">
            <a:noAutofit/>
          </a:bodyPr>
          <a:lstStyle/>
          <a:p>
            <a:r>
              <a:rPr lang="el-GR" sz="4800" dirty="0">
                <a:solidFill>
                  <a:schemeClr val="bg1"/>
                </a:solidFill>
                <a:latin typeface="Georgia"/>
              </a:rPr>
              <a:t>Οδηγίες από το υπουργείο πολιτικής και κλιματικής προστασίας</a:t>
            </a:r>
          </a:p>
        </p:txBody>
      </p:sp>
      <p:sp>
        <p:nvSpPr>
          <p:cNvPr id="3" name="Θέση περιεχομένου 2">
            <a:extLst>
              <a:ext uri="{FF2B5EF4-FFF2-40B4-BE49-F238E27FC236}">
                <a16:creationId xmlns:a16="http://schemas.microsoft.com/office/drawing/2014/main" xmlns="" id="{3AFC25F9-1F3B-434D-84C8-F044283E9A58}"/>
              </a:ext>
            </a:extLst>
          </p:cNvPr>
          <p:cNvSpPr>
            <a:spLocks noGrp="1"/>
          </p:cNvSpPr>
          <p:nvPr>
            <p:ph idx="1"/>
          </p:nvPr>
        </p:nvSpPr>
        <p:spPr>
          <a:xfrm>
            <a:off x="838200" y="2241733"/>
            <a:ext cx="10515600" cy="4452814"/>
          </a:xfrm>
        </p:spPr>
        <p:txBody>
          <a:bodyPr vert="horz" lIns="91440" tIns="45720" rIns="91440" bIns="45720" rtlCol="0" anchor="t">
            <a:noAutofit/>
          </a:bodyPr>
          <a:lstStyle/>
          <a:p>
            <a:pPr marL="0" indent="0">
              <a:buNone/>
            </a:pPr>
            <a:r>
              <a:rPr lang="el-GR" sz="1500" dirty="0">
                <a:latin typeface="Georgia"/>
              </a:rPr>
              <a:t>Προετοιμαστείτε:</a:t>
            </a:r>
          </a:p>
          <a:p>
            <a:r>
              <a:rPr lang="el-GR" sz="1500" dirty="0">
                <a:latin typeface="Georgia"/>
              </a:rPr>
              <a:t>Σε περίπτωση που ενημερωθείτε για την εκδήλωση έντονης βροχόπτωσης στην περιοχή σας:</a:t>
            </a:r>
          </a:p>
          <a:p>
            <a:r>
              <a:rPr lang="el-GR" sz="1500" dirty="0">
                <a:latin typeface="Georgia"/>
              </a:rPr>
              <a:t>Βεβαιωθείτε ότι τα φρεάτια έξω από το σπίτι σας δεν είναι φραγμένα και οι υδρορροές λειτουργούν κανονικά.</a:t>
            </a:r>
          </a:p>
          <a:p>
            <a:r>
              <a:rPr lang="el-GR" sz="1500" dirty="0">
                <a:latin typeface="Georgia"/>
              </a:rPr>
              <a:t>Περιορίστε τις μετακινήσεις σας και αποφύγετε την εργασία και την παραμονή σε υπόγειους χώρους.</a:t>
            </a:r>
          </a:p>
          <a:p>
            <a:pPr marL="0" indent="0">
              <a:buNone/>
            </a:pPr>
            <a:r>
              <a:rPr lang="el-GR" sz="1500" dirty="0">
                <a:latin typeface="Georgia"/>
              </a:rPr>
              <a:t>Κατά την διάρκεια της πλημμύρας:</a:t>
            </a:r>
            <a:endParaRPr lang="el-GR"/>
          </a:p>
          <a:p>
            <a:pPr>
              <a:buNone/>
            </a:pPr>
            <a:r>
              <a:rPr lang="el-GR" sz="1500" dirty="0">
                <a:latin typeface="Georgia"/>
              </a:rPr>
              <a:t>Αν είστε μέσα σε κτίριο:</a:t>
            </a:r>
          </a:p>
          <a:p>
            <a:pPr marL="285750" indent="-285750"/>
            <a:r>
              <a:rPr lang="el-GR" sz="1500" dirty="0">
                <a:latin typeface="Georgia"/>
              </a:rPr>
              <a:t>Εγκαταλείψτε υπόγειους χώρους και μετακινηθείτε σε ασφαλές υψηλό σημείο.</a:t>
            </a:r>
          </a:p>
          <a:p>
            <a:pPr>
              <a:buNone/>
            </a:pPr>
            <a:r>
              <a:rPr lang="el-GR" sz="1500" dirty="0">
                <a:latin typeface="Georgia"/>
              </a:rPr>
              <a:t>Αν βρίσκεστε σε ανοικτό χώρο:</a:t>
            </a:r>
          </a:p>
          <a:p>
            <a:r>
              <a:rPr lang="el-GR" sz="1500" dirty="0">
                <a:latin typeface="Georgia"/>
              </a:rPr>
              <a:t>Μην διασχίσετε χείμαρρο πεζή ή με αυτοκίνητο.</a:t>
            </a:r>
          </a:p>
          <a:p>
            <a:r>
              <a:rPr lang="el-GR" sz="1500" dirty="0">
                <a:latin typeface="Georgia"/>
              </a:rPr>
              <a:t>Μείνετε μακριά από ηλεκτροφόρα καλώδια.</a:t>
            </a:r>
          </a:p>
          <a:p>
            <a:r>
              <a:rPr lang="el-GR" sz="1500" dirty="0">
                <a:latin typeface="Georgia"/>
              </a:rPr>
              <a:t>Εγκαταλείψτε το αυτοκίνητό σας αν έχει ακινητοποιηθεί καθώς ενδέχεται να παρασυρθεί ή να πλημμυρίσει.</a:t>
            </a:r>
          </a:p>
          <a:p>
            <a:pPr marL="0" indent="0">
              <a:buNone/>
            </a:pPr>
            <a:endParaRPr lang="el-GR" sz="1500" dirty="0"/>
          </a:p>
          <a:p>
            <a:pPr marL="0" indent="0">
              <a:buNone/>
            </a:pPr>
            <a:endParaRPr lang="en-US" sz="1500" dirty="0">
              <a:latin typeface="Georgia"/>
            </a:endParaRPr>
          </a:p>
          <a:p>
            <a:endParaRPr lang="en-US" dirty="0">
              <a:latin typeface="The Hand Bold"/>
            </a:endParaRPr>
          </a:p>
        </p:txBody>
      </p:sp>
    </p:spTree>
    <p:extLst>
      <p:ext uri="{BB962C8B-B14F-4D97-AF65-F5344CB8AC3E}">
        <p14:creationId xmlns:p14="http://schemas.microsoft.com/office/powerpoint/2010/main" xmlns="" val="58172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C60572E2-E5AE-49D1-9D03-EF26FFE963FD}"/>
              </a:ext>
            </a:extLst>
          </p:cNvPr>
          <p:cNvSpPr>
            <a:spLocks noGrp="1"/>
          </p:cNvSpPr>
          <p:nvPr>
            <p:ph type="title"/>
          </p:nvPr>
        </p:nvSpPr>
        <p:spPr>
          <a:xfrm>
            <a:off x="1140125" y="674391"/>
            <a:ext cx="10515600" cy="1348065"/>
          </a:xfrm>
        </p:spPr>
        <p:txBody>
          <a:bodyPr vert="horz" lIns="91440" tIns="45720" rIns="91440" bIns="45720" rtlCol="0" anchor="ctr">
            <a:noAutofit/>
          </a:bodyPr>
          <a:lstStyle/>
          <a:p>
            <a:r>
              <a:rPr lang="el-GR" sz="4800" dirty="0">
                <a:solidFill>
                  <a:schemeClr val="bg1"/>
                </a:solidFill>
                <a:latin typeface="Georgia"/>
              </a:rPr>
              <a:t>Οδηγίες από το υπουργείο πολιτικής και κλιματικής προστασίας</a:t>
            </a:r>
            <a:endParaRPr lang="el-GR" sz="4800">
              <a:solidFill>
                <a:schemeClr val="bg1"/>
              </a:solidFill>
              <a:ea typeface="+mj-lt"/>
              <a:cs typeface="+mj-lt"/>
            </a:endParaRPr>
          </a:p>
          <a:p>
            <a:endParaRPr lang="el-GR" sz="6800" dirty="0">
              <a:solidFill>
                <a:schemeClr val="bg1"/>
              </a:solidFill>
            </a:endParaRPr>
          </a:p>
        </p:txBody>
      </p:sp>
      <p:sp>
        <p:nvSpPr>
          <p:cNvPr id="4" name="Θέση περιεχομένου 3">
            <a:extLst>
              <a:ext uri="{FF2B5EF4-FFF2-40B4-BE49-F238E27FC236}">
                <a16:creationId xmlns:a16="http://schemas.microsoft.com/office/drawing/2014/main" xmlns="" id="{2E98C3C0-6814-4F05-A84D-6FDC59359C34}"/>
              </a:ext>
            </a:extLst>
          </p:cNvPr>
          <p:cNvSpPr>
            <a:spLocks noGrp="1"/>
          </p:cNvSpPr>
          <p:nvPr>
            <p:ph idx="1"/>
          </p:nvPr>
        </p:nvSpPr>
        <p:spPr>
          <a:xfrm>
            <a:off x="464389" y="1824789"/>
            <a:ext cx="10515600" cy="4812249"/>
          </a:xfrm>
        </p:spPr>
        <p:txBody>
          <a:bodyPr vert="horz" lIns="91440" tIns="45720" rIns="91440" bIns="45720" rtlCol="0" anchor="t">
            <a:normAutofit lnSpcReduction="10000"/>
          </a:bodyPr>
          <a:lstStyle/>
          <a:p>
            <a:pPr marL="0" indent="0">
              <a:buNone/>
            </a:pPr>
            <a:r>
              <a:rPr lang="el-GR" sz="1500" dirty="0">
                <a:latin typeface="Georgia"/>
                <a:ea typeface="+mn-lt"/>
                <a:cs typeface="+mn-lt"/>
              </a:rPr>
              <a:t>Μετά την πλημμύρα:</a:t>
            </a:r>
          </a:p>
          <a:p>
            <a:pPr marL="0" indent="0">
              <a:buNone/>
            </a:pPr>
            <a:r>
              <a:rPr lang="el-GR" sz="1500" dirty="0">
                <a:latin typeface="Georgia"/>
                <a:ea typeface="+mn-lt"/>
                <a:cs typeface="+mn-lt"/>
              </a:rPr>
              <a:t>Αν βρίσκεστε σε ανοικτό χώρο:</a:t>
            </a:r>
            <a:endParaRPr lang="el-GR" sz="1500">
              <a:latin typeface="Georgia"/>
            </a:endParaRPr>
          </a:p>
          <a:p>
            <a:r>
              <a:rPr lang="el-GR" sz="1500" dirty="0">
                <a:latin typeface="Georgia"/>
                <a:ea typeface="+mn-lt"/>
                <a:cs typeface="+mn-lt"/>
              </a:rPr>
              <a:t>Μείνετε μακριά από περιοχές που έχουν πλημμυρίσει ή είναι επικίνδυνες να </a:t>
            </a:r>
            <a:r>
              <a:rPr lang="el-GR" sz="1500" dirty="0" err="1">
                <a:latin typeface="Georgia"/>
                <a:ea typeface="+mn-lt"/>
                <a:cs typeface="+mn-lt"/>
              </a:rPr>
              <a:t>ξαναπλημμυρίσουν</a:t>
            </a:r>
            <a:r>
              <a:rPr lang="el-GR" sz="1500" dirty="0">
                <a:latin typeface="Georgia"/>
                <a:ea typeface="+mn-lt"/>
                <a:cs typeface="+mn-lt"/>
              </a:rPr>
              <a:t> τις επόμενες ώρες.</a:t>
            </a:r>
            <a:endParaRPr lang="el-GR" sz="1500">
              <a:latin typeface="Georgia"/>
            </a:endParaRPr>
          </a:p>
          <a:p>
            <a:r>
              <a:rPr lang="el-GR" sz="1500" dirty="0">
                <a:latin typeface="Georgia"/>
                <a:ea typeface="+mn-lt"/>
                <a:cs typeface="+mn-lt"/>
              </a:rPr>
              <a:t>Προσέξτε να μην εμποδίζετε τα συνεργεία διάσωσης.</a:t>
            </a:r>
            <a:endParaRPr lang="el-GR" sz="1500">
              <a:latin typeface="Georgia"/>
            </a:endParaRPr>
          </a:p>
          <a:p>
            <a:r>
              <a:rPr lang="el-GR" sz="1500" dirty="0">
                <a:latin typeface="Georgia"/>
                <a:ea typeface="+mn-lt"/>
                <a:cs typeface="+mn-lt"/>
              </a:rPr>
              <a:t>Μην πλησιάζετε σε περιοχές που έχουν σημειωθεί κατολισθήσεις και πτώσεις βράχων.</a:t>
            </a:r>
            <a:endParaRPr lang="el-GR" sz="1500">
              <a:latin typeface="Georgia"/>
            </a:endParaRPr>
          </a:p>
          <a:p>
            <a:r>
              <a:rPr lang="el-GR" sz="1500" dirty="0">
                <a:latin typeface="Georgia"/>
                <a:ea typeface="+mn-lt"/>
                <a:cs typeface="+mn-lt"/>
              </a:rPr>
              <a:t>Ελέγξτε αν το σπίτι ή ο χώρος εργασίας σας κινδυνεύει από πτώση βράχων. </a:t>
            </a:r>
          </a:p>
          <a:p>
            <a:r>
              <a:rPr lang="el-GR" sz="1500" dirty="0">
                <a:latin typeface="Georgia"/>
                <a:ea typeface="+mn-lt"/>
                <a:cs typeface="+mn-lt"/>
              </a:rPr>
              <a:t>Η πλημμύρα ενδέχεται να έχει μεταβάλει τα χαρακτηριστικά γνώριμων περιοχών και τα νερά να έχουν παρασύρει μέρη του δρόμου, των πεζοδρομίων κλπ. Εγκυμονούν κίνδυνοι από σπασμένα οδοστρώματα, περιοχές με επικίνδυνη κλίση, </a:t>
            </a:r>
            <a:r>
              <a:rPr lang="el-GR" sz="1500" dirty="0" err="1">
                <a:latin typeface="Georgia"/>
                <a:ea typeface="+mn-lt"/>
                <a:cs typeface="+mn-lt"/>
              </a:rPr>
              <a:t>λασποροές</a:t>
            </a:r>
            <a:r>
              <a:rPr lang="el-GR" sz="1500" dirty="0">
                <a:latin typeface="Georgia"/>
                <a:ea typeface="+mn-lt"/>
                <a:cs typeface="+mn-lt"/>
              </a:rPr>
              <a:t> κλπ. Τα νερά ενδέχεται να είναι μολυσμένα αν έχουν παρασύρει μαζί τους απορρίμματα, αντικείμενα και νεκρά ζώα.</a:t>
            </a:r>
          </a:p>
          <a:p>
            <a:pPr marL="0" indent="0">
              <a:buNone/>
            </a:pPr>
            <a:r>
              <a:rPr lang="el-GR" sz="1500" dirty="0">
                <a:latin typeface="Georgia"/>
                <a:ea typeface="+mn-lt"/>
                <a:cs typeface="+mn-lt"/>
              </a:rPr>
              <a:t>Αν πρέπει οπωσδήποτε να βαδίσετε ή να οδηγήσετε σε περιοχές που έχουν πλημμυρίσει::</a:t>
            </a:r>
            <a:endParaRPr lang="el-GR" sz="1500" dirty="0">
              <a:latin typeface="Georgia"/>
            </a:endParaRPr>
          </a:p>
          <a:p>
            <a:r>
              <a:rPr lang="el-GR" sz="1500" dirty="0">
                <a:latin typeface="Georgia"/>
                <a:ea typeface="+mn-lt"/>
                <a:cs typeface="+mn-lt"/>
              </a:rPr>
              <a:t>Προσπαθήστε να βρείτε σταθερό έδαφος.</a:t>
            </a:r>
            <a:endParaRPr lang="el-GR" sz="1500">
              <a:latin typeface="Georgia"/>
            </a:endParaRPr>
          </a:p>
          <a:p>
            <a:r>
              <a:rPr lang="el-GR" sz="1500" dirty="0">
                <a:latin typeface="Georgia"/>
                <a:ea typeface="+mn-lt"/>
                <a:cs typeface="+mn-lt"/>
              </a:rPr>
              <a:t>Αποφύγετε νερά που ρέουν.</a:t>
            </a:r>
            <a:endParaRPr lang="el-GR" sz="1500">
              <a:latin typeface="Georgia"/>
            </a:endParaRPr>
          </a:p>
          <a:p>
            <a:r>
              <a:rPr lang="el-GR" sz="1500" dirty="0">
                <a:latin typeface="Georgia"/>
                <a:ea typeface="+mn-lt"/>
                <a:cs typeface="+mn-lt"/>
              </a:rPr>
              <a:t>Αν βρεθείτε μπροστά σε δρόμο που έχει πλημμυρίσει σταματήστε και αλλάξτε κατεύθυνση.</a:t>
            </a:r>
            <a:r>
              <a:rPr lang="en-US" sz="1500" dirty="0">
                <a:latin typeface="Georgia"/>
              </a:rPr>
              <a:t/>
            </a:r>
            <a:br>
              <a:rPr lang="en-US" sz="1500" dirty="0">
                <a:latin typeface="Georgia"/>
              </a:rPr>
            </a:br>
            <a:endParaRPr lang="en-US" sz="1500"/>
          </a:p>
          <a:p>
            <a:endParaRPr lang="el-GR" dirty="0">
              <a:latin typeface="Georgia"/>
            </a:endParaRPr>
          </a:p>
        </p:txBody>
      </p:sp>
    </p:spTree>
    <p:extLst>
      <p:ext uri="{BB962C8B-B14F-4D97-AF65-F5344CB8AC3E}">
        <p14:creationId xmlns:p14="http://schemas.microsoft.com/office/powerpoint/2010/main" xmlns="" val="3777447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B45F1554-4899-441D-AE00-FAE948669886}"/>
              </a:ext>
            </a:extLst>
          </p:cNvPr>
          <p:cNvSpPr>
            <a:spLocks noGrp="1"/>
          </p:cNvSpPr>
          <p:nvPr>
            <p:ph type="title"/>
          </p:nvPr>
        </p:nvSpPr>
        <p:spPr>
          <a:xfrm>
            <a:off x="838200" y="401221"/>
            <a:ext cx="10515600" cy="1348065"/>
          </a:xfrm>
        </p:spPr>
        <p:txBody>
          <a:bodyPr vert="horz" lIns="91440" tIns="45720" rIns="91440" bIns="45720" rtlCol="0" anchor="ctr">
            <a:noAutofit/>
          </a:bodyPr>
          <a:lstStyle/>
          <a:p>
            <a:r>
              <a:rPr lang="el-GR" sz="4800" dirty="0">
                <a:solidFill>
                  <a:schemeClr val="bg1"/>
                </a:solidFill>
              </a:rPr>
              <a:t>Οδηγίες από το υπουργείο πολιτικής και κλιματικής προστασίας</a:t>
            </a:r>
          </a:p>
        </p:txBody>
      </p:sp>
      <p:sp>
        <p:nvSpPr>
          <p:cNvPr id="3" name="Θέση περιεχομένου 2">
            <a:extLst>
              <a:ext uri="{FF2B5EF4-FFF2-40B4-BE49-F238E27FC236}">
                <a16:creationId xmlns:a16="http://schemas.microsoft.com/office/drawing/2014/main" xmlns="" id="{54995669-34BA-457D-A646-35D545D7E781}"/>
              </a:ext>
            </a:extLst>
          </p:cNvPr>
          <p:cNvSpPr>
            <a:spLocks noGrp="1"/>
          </p:cNvSpPr>
          <p:nvPr>
            <p:ph idx="1"/>
          </p:nvPr>
        </p:nvSpPr>
        <p:spPr>
          <a:xfrm>
            <a:off x="378125" y="2026073"/>
            <a:ext cx="11579523" cy="4668475"/>
          </a:xfrm>
        </p:spPr>
        <p:txBody>
          <a:bodyPr vert="horz" lIns="91440" tIns="45720" rIns="91440" bIns="45720" rtlCol="0" anchor="t">
            <a:normAutofit/>
          </a:bodyPr>
          <a:lstStyle/>
          <a:p>
            <a:r>
              <a:rPr lang="el-GR" sz="1500" dirty="0">
                <a:latin typeface="Georgia"/>
                <a:ea typeface="+mn-lt"/>
                <a:cs typeface="+mn-lt"/>
              </a:rPr>
              <a:t>Αποφύγετε τα λιμνάζοντα νερά. .Ενδέχεται να αποτελέσουν καλούς αγωγούς ηλεκτρικού ρεύματος καθώς κρύβουν υπόγεια καλώδια ή διαρροές από εγκαταστάσεις.</a:t>
            </a:r>
            <a:endParaRPr lang="el-GR" sz="1500" dirty="0">
              <a:latin typeface="Georgia"/>
            </a:endParaRPr>
          </a:p>
          <a:p>
            <a:pPr marL="0" indent="0">
              <a:buNone/>
            </a:pPr>
            <a:r>
              <a:rPr lang="el-GR" sz="1500" dirty="0">
                <a:latin typeface="Georgia"/>
                <a:ea typeface="+mn-lt"/>
                <a:cs typeface="+mn-lt"/>
              </a:rPr>
              <a:t>Ακολουθείστε πιστά τις οδηγίες των αρμόδιων Αρχών:</a:t>
            </a:r>
            <a:endParaRPr lang="el-GR" sz="1500" dirty="0">
              <a:latin typeface="Georgia"/>
            </a:endParaRPr>
          </a:p>
          <a:p>
            <a:pPr marL="0" indent="0">
              <a:buNone/>
            </a:pPr>
            <a:r>
              <a:rPr lang="el-GR" sz="1500" dirty="0">
                <a:latin typeface="Georgia"/>
                <a:ea typeface="+mn-lt"/>
                <a:cs typeface="+mn-lt"/>
              </a:rPr>
              <a:t>Τι να κάνετε κατά την αποκατάσταση ζημιών:</a:t>
            </a:r>
            <a:endParaRPr lang="el-GR" sz="1500" dirty="0">
              <a:latin typeface="Georgia"/>
            </a:endParaRPr>
          </a:p>
          <a:p>
            <a:r>
              <a:rPr lang="el-GR" sz="1500" dirty="0">
                <a:latin typeface="Georgia"/>
                <a:ea typeface="+mn-lt"/>
                <a:cs typeface="+mn-lt"/>
              </a:rPr>
              <a:t>Πριν αρχίσετε τις διαδικασίες αποκατάστασης:</a:t>
            </a:r>
            <a:endParaRPr lang="el-GR" sz="1500">
              <a:latin typeface="Georgia"/>
            </a:endParaRPr>
          </a:p>
          <a:p>
            <a:r>
              <a:rPr lang="el-GR" sz="1500" dirty="0">
                <a:latin typeface="Georgia"/>
                <a:ea typeface="+mn-lt"/>
                <a:cs typeface="+mn-lt"/>
              </a:rPr>
              <a:t>Θυμηθείτε ότι οι κίνδυνοι από την πλημμύρα δεν υποχωρούν αμέσως μετά την απόσυρση των υδάτων.</a:t>
            </a:r>
            <a:endParaRPr lang="el-GR" sz="1500" dirty="0">
              <a:latin typeface="Georgia"/>
            </a:endParaRPr>
          </a:p>
          <a:p>
            <a:r>
              <a:rPr lang="el-GR" sz="1500" dirty="0">
                <a:latin typeface="Georgia"/>
                <a:ea typeface="+mn-lt"/>
                <a:cs typeface="+mn-lt"/>
              </a:rPr>
              <a:t>Βεβαιωθείτε από τις Αρχές ότι η περιοχή που βρίσκεται το σπίτι ή ο χώρος εργασίας σας είναι πλέον ασφαλής και κατόπιν επιστρέψτε σε αυτήν ειδικά αν έχει προηγηθεί εκκένωση.</a:t>
            </a:r>
            <a:endParaRPr lang="el-GR" sz="1500">
              <a:latin typeface="Georgia"/>
            </a:endParaRPr>
          </a:p>
          <a:p>
            <a:r>
              <a:rPr lang="el-GR" sz="1500" dirty="0">
                <a:latin typeface="Georgia"/>
                <a:ea typeface="+mn-lt"/>
                <a:cs typeface="+mn-lt"/>
              </a:rPr>
              <a:t>Κλείστε την τροφοδοσία του ηλεκτρικού ρεύματος, ακόμα και αν στην περιοχή σας έχει διακοπεί το ηλεκτρικό ρεύμα.</a:t>
            </a:r>
            <a:endParaRPr lang="el-GR" sz="1500">
              <a:latin typeface="Georgia"/>
            </a:endParaRPr>
          </a:p>
          <a:p>
            <a:r>
              <a:rPr lang="el-GR" sz="1500" dirty="0">
                <a:latin typeface="Georgia"/>
                <a:ea typeface="+mn-lt"/>
                <a:cs typeface="+mn-lt"/>
              </a:rPr>
              <a:t>Κλείστε την παροχή νερού, για το ενδεχόμενο βλάβης στο δίκτυο ύδρευσης.</a:t>
            </a:r>
            <a:endParaRPr lang="el-GR" sz="1500">
              <a:latin typeface="Georgia"/>
            </a:endParaRPr>
          </a:p>
          <a:p>
            <a:r>
              <a:rPr lang="el-GR" sz="1500" dirty="0">
                <a:latin typeface="Georgia"/>
                <a:ea typeface="+mn-lt"/>
                <a:cs typeface="+mn-lt"/>
              </a:rPr>
              <a:t>Για να εξετάσετε ένα κτίριο που έχει πλημμυρίσει:</a:t>
            </a:r>
            <a:endParaRPr lang="el-GR" sz="1500">
              <a:latin typeface="Georgia"/>
            </a:endParaRPr>
          </a:p>
          <a:p>
            <a:r>
              <a:rPr lang="el-GR" sz="1500" dirty="0">
                <a:latin typeface="Georgia"/>
                <a:ea typeface="+mn-lt"/>
                <a:cs typeface="+mn-lt"/>
              </a:rPr>
              <a:t>Φορέστε κλειστά παπούτσια ώστε να αποφύγετε τραυματισμούς από αντικείμενα ή ανωμαλίες στο έδαφος που κρύβουν τα νερά.</a:t>
            </a:r>
            <a:endParaRPr lang="el-GR" sz="1500">
              <a:latin typeface="Georgia"/>
              <a:ea typeface="+mn-lt"/>
              <a:cs typeface="+mn-lt"/>
            </a:endParaRPr>
          </a:p>
          <a:p>
            <a:r>
              <a:rPr lang="el-GR" sz="1500" dirty="0">
                <a:latin typeface="Georgia"/>
                <a:ea typeface="+mn-lt"/>
                <a:cs typeface="+mn-lt"/>
              </a:rPr>
              <a:t>Εξετάστε τους τοίχους, τις πόρτες, τις σκάλες και τα παράθυρα.</a:t>
            </a:r>
            <a:endParaRPr lang="el-GR" sz="1500" dirty="0">
              <a:latin typeface="Georgia"/>
            </a:endParaRPr>
          </a:p>
          <a:p>
            <a:pPr marL="0" indent="0">
              <a:buNone/>
            </a:pPr>
            <a:endParaRPr lang="el-GR" sz="1500" dirty="0">
              <a:latin typeface="Georgia"/>
            </a:endParaRPr>
          </a:p>
          <a:p>
            <a:pPr marL="0" indent="0">
              <a:buNone/>
            </a:pPr>
            <a:endParaRPr lang="en-US" sz="1500" dirty="0">
              <a:latin typeface="Georgia"/>
            </a:endParaRPr>
          </a:p>
        </p:txBody>
      </p:sp>
    </p:spTree>
    <p:extLst>
      <p:ext uri="{BB962C8B-B14F-4D97-AF65-F5344CB8AC3E}">
        <p14:creationId xmlns:p14="http://schemas.microsoft.com/office/powerpoint/2010/main" xmlns="" val="661689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1C91D75C-25B0-4405-9201-6CB8A8B1C273}"/>
              </a:ext>
            </a:extLst>
          </p:cNvPr>
          <p:cNvSpPr>
            <a:spLocks noGrp="1"/>
          </p:cNvSpPr>
          <p:nvPr>
            <p:ph type="title"/>
          </p:nvPr>
        </p:nvSpPr>
        <p:spPr>
          <a:xfrm>
            <a:off x="838200" y="199938"/>
            <a:ext cx="10515600" cy="772972"/>
          </a:xfrm>
        </p:spPr>
        <p:txBody>
          <a:bodyPr>
            <a:normAutofit fontScale="90000"/>
          </a:bodyPr>
          <a:lstStyle/>
          <a:p>
            <a:r>
              <a:rPr lang="el-GR" sz="6800" dirty="0">
                <a:ea typeface="+mj-lt"/>
                <a:cs typeface="+mj-lt"/>
              </a:rPr>
              <a:t> </a:t>
            </a:r>
            <a:r>
              <a:rPr lang="el-GR" sz="4800" dirty="0">
                <a:solidFill>
                  <a:schemeClr val="bg1"/>
                </a:solidFill>
                <a:latin typeface="Georgia"/>
                <a:ea typeface="+mj-lt"/>
                <a:cs typeface="+mj-lt"/>
              </a:rPr>
              <a:t>Ευρωπαϊκό Ελεγκτικό Συνέδριο </a:t>
            </a:r>
            <a:endParaRPr lang="el-GR" sz="4800">
              <a:solidFill>
                <a:schemeClr val="bg1"/>
              </a:solidFill>
              <a:latin typeface="Georgia"/>
            </a:endParaRPr>
          </a:p>
        </p:txBody>
      </p:sp>
      <p:sp>
        <p:nvSpPr>
          <p:cNvPr id="3" name="Θέση περιεχομένου 2">
            <a:extLst>
              <a:ext uri="{FF2B5EF4-FFF2-40B4-BE49-F238E27FC236}">
                <a16:creationId xmlns:a16="http://schemas.microsoft.com/office/drawing/2014/main" xmlns="" id="{EA54FF22-4E7D-4D8A-BA7B-B2F809A6539E}"/>
              </a:ext>
            </a:extLst>
          </p:cNvPr>
          <p:cNvSpPr>
            <a:spLocks noGrp="1"/>
          </p:cNvSpPr>
          <p:nvPr>
            <p:ph idx="1"/>
          </p:nvPr>
        </p:nvSpPr>
        <p:spPr>
          <a:xfrm>
            <a:off x="248729" y="2572411"/>
            <a:ext cx="11708919" cy="4079004"/>
          </a:xfrm>
        </p:spPr>
        <p:txBody>
          <a:bodyPr vert="horz" lIns="91440" tIns="45720" rIns="91440" bIns="45720" rtlCol="0" anchor="t">
            <a:normAutofit/>
          </a:bodyPr>
          <a:lstStyle/>
          <a:p>
            <a:r>
              <a:rPr lang="el-GR" sz="1600" dirty="0">
                <a:latin typeface="Georgia"/>
                <a:ea typeface="+mn-lt"/>
                <a:cs typeface="+mn-lt"/>
              </a:rPr>
              <a:t>Οι πλημμύρες μπορούν να προκαλέσουν τραυματισμούς και απώλειες ζωών, σημαντικό οικονομικό κόστος και ζημίες στο περιβάλλον και στην πολιτιστική κληρονομιά. Στην Ευρώπη εκδηλώνονται ολοένα συχνότερα σφοδρές πλημμύρες. Τα τελευταία χρόνια, οι αστραπιαίες πλημμύρες μεσαίου ή μεγάλου μεγέθους που καταγράφονται έχουν υπερδιπλασιαστεί σε σχέση με τα τέλη της δεκαετίας του '80. Η αλλαγή του κλίματος αποτελεί επιβαρυντικό παράγοντα, ο οποίος προκαλεί μεταβολές στις βροχοπτώσεις και τα καιρικά πρότυπα, άνοδο της στάθμης της θάλασσας και, κατά συνέπεια, συχνότερες και μεγαλύτερης κλίμακας πλημμύρες. Ανταποκρινόμενη στην αυξανόμενη συχνότητα πλημμυρών, η ΕΕ ενέκρινε το 2007 την οδηγία για τις πλημμύρες. Διαπιστώσαμε ότι η οδηγία για τις πλημμύρες είχε συνολικά θετικό αντίκτυπο, όμως η υλοποίηση αντιπλημμυρικών μέτρων πάσχει από αδυναμίες στην κατανομή της χρηματοδότησης. Τα κράτη μέλη έχουν ξεκινήσει να εφαρμόζουν τα σχέδια διαχείρισης κινδύνων πλημμύρας, απαιτούνται ωστόσο βελτιώσεις. Για το μέλλον, εξακολουθούν να υφίστανται σημαντικές προκλήσεις που αφορούν την ανάγκη για ακόμη πληρέστερη ενσωμάτωση των πτυχών της κλιματικής αλλαγής, της ασφάλισης έναντι πλημμυρών και του χωροταξικού σχεδιασμού στη διαχείριση των κινδύνων πλημμύρας.</a:t>
            </a:r>
          </a:p>
          <a:p>
            <a:pPr marL="0" indent="0">
              <a:buNone/>
            </a:pPr>
            <a:r>
              <a:rPr lang="el-GR" sz="1500" dirty="0">
                <a:latin typeface="Georgia"/>
                <a:ea typeface="+mn-lt"/>
                <a:cs typeface="+mn-lt"/>
              </a:rPr>
              <a:t/>
            </a:r>
            <a:br>
              <a:rPr lang="el-GR" sz="1500" dirty="0">
                <a:latin typeface="Georgia"/>
                <a:ea typeface="+mn-lt"/>
                <a:cs typeface="+mn-lt"/>
              </a:rPr>
            </a:br>
            <a:r>
              <a:rPr lang="el-GR" sz="1500" dirty="0">
                <a:latin typeface="Georgia"/>
                <a:ea typeface="+mn-lt"/>
                <a:cs typeface="+mn-lt"/>
              </a:rPr>
              <a:t/>
            </a:r>
            <a:br>
              <a:rPr lang="el-GR" sz="1500" dirty="0">
                <a:latin typeface="Georgia"/>
                <a:ea typeface="+mn-lt"/>
                <a:cs typeface="+mn-lt"/>
              </a:rPr>
            </a:br>
            <a:endParaRPr lang="el-GR" sz="1600" dirty="0">
              <a:latin typeface="Georgia"/>
              <a:ea typeface="+mn-lt"/>
              <a:cs typeface="+mn-lt"/>
            </a:endParaRPr>
          </a:p>
        </p:txBody>
      </p:sp>
    </p:spTree>
    <p:extLst>
      <p:ext uri="{BB962C8B-B14F-4D97-AF65-F5344CB8AC3E}">
        <p14:creationId xmlns:p14="http://schemas.microsoft.com/office/powerpoint/2010/main" xmlns="" val="165611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C17DE74-01C9-4859-B65A-85CF999E85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068C0432-0E90-4CC1-8CD3-D44A90DF07E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endParaRPr lang="en-US"/>
          </a:p>
        </p:txBody>
      </p:sp>
      <p:sp>
        <p:nvSpPr>
          <p:cNvPr id="2" name="Τίτλος 1">
            <a:extLst>
              <a:ext uri="{FF2B5EF4-FFF2-40B4-BE49-F238E27FC236}">
                <a16:creationId xmlns:a16="http://schemas.microsoft.com/office/drawing/2014/main" xmlns="" id="{9B92D0A7-E559-4EFF-A4A6-9CD65A21B568}"/>
              </a:ext>
            </a:extLst>
          </p:cNvPr>
          <p:cNvSpPr>
            <a:spLocks noGrp="1"/>
          </p:cNvSpPr>
          <p:nvPr>
            <p:ph type="title"/>
          </p:nvPr>
        </p:nvSpPr>
        <p:spPr>
          <a:xfrm>
            <a:off x="1456426" y="401221"/>
            <a:ext cx="9897374" cy="945500"/>
          </a:xfrm>
        </p:spPr>
        <p:txBody>
          <a:bodyPr>
            <a:normAutofit/>
          </a:bodyPr>
          <a:lstStyle/>
          <a:p>
            <a:r>
              <a:rPr lang="el-GR" sz="4800" dirty="0">
                <a:solidFill>
                  <a:schemeClr val="bg1"/>
                </a:solidFill>
                <a:latin typeface="Georgia"/>
              </a:rPr>
              <a:t>Εικόνες </a:t>
            </a:r>
            <a:r>
              <a:rPr lang="el-GR" sz="4800" dirty="0" smtClean="0">
                <a:solidFill>
                  <a:schemeClr val="bg1"/>
                </a:solidFill>
                <a:latin typeface="Georgia"/>
              </a:rPr>
              <a:t>από διάφορα </a:t>
            </a:r>
            <a:r>
              <a:rPr lang="el-GR" sz="4800" dirty="0">
                <a:solidFill>
                  <a:schemeClr val="bg1"/>
                </a:solidFill>
                <a:latin typeface="Georgia"/>
              </a:rPr>
              <a:t>περιστατικά</a:t>
            </a:r>
          </a:p>
        </p:txBody>
      </p:sp>
      <p:pic>
        <p:nvPicPr>
          <p:cNvPr id="4" name="Εικόνα 4" descr="Εικόνα που περιέχει ουρανός, υπαίθριος, παραλία, φύση&#10;&#10;Περιγραφή που δημιουργήθηκε αυτόματα">
            <a:extLst>
              <a:ext uri="{FF2B5EF4-FFF2-40B4-BE49-F238E27FC236}">
                <a16:creationId xmlns:a16="http://schemas.microsoft.com/office/drawing/2014/main" xmlns="" id="{A2A7DBFD-2B81-4537-A9E7-EA8D5A089EC1}"/>
              </a:ext>
            </a:extLst>
          </p:cNvPr>
          <p:cNvPicPr>
            <a:picLocks noGrp="1" noChangeAspect="1"/>
          </p:cNvPicPr>
          <p:nvPr>
            <p:ph idx="1"/>
          </p:nvPr>
        </p:nvPicPr>
        <p:blipFill>
          <a:blip r:embed="rId2"/>
          <a:stretch>
            <a:fillRect/>
          </a:stretch>
        </p:blipFill>
        <p:spPr>
          <a:xfrm>
            <a:off x="209071" y="1985962"/>
            <a:ext cx="6196642" cy="3857625"/>
          </a:xfrm>
        </p:spPr>
      </p:pic>
      <p:sp>
        <p:nvSpPr>
          <p:cNvPr id="5" name="TextBox 4">
            <a:extLst>
              <a:ext uri="{FF2B5EF4-FFF2-40B4-BE49-F238E27FC236}">
                <a16:creationId xmlns:a16="http://schemas.microsoft.com/office/drawing/2014/main" xmlns="" id="{89F2BF28-4E82-4E74-A356-B601D2ACBC42}"/>
              </a:ext>
            </a:extLst>
          </p:cNvPr>
          <p:cNvSpPr txBox="1"/>
          <p:nvPr/>
        </p:nvSpPr>
        <p:spPr>
          <a:xfrm rot="10800000" flipV="1">
            <a:off x="6435304" y="2552012"/>
            <a:ext cx="551803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t>                                                                                    </a:t>
            </a:r>
            <a:r>
              <a:rPr lang="el-GR" sz="1600" dirty="0" smtClean="0">
                <a:latin typeface="Georgia"/>
              </a:rPr>
              <a:t>Καλαμάτα, </a:t>
            </a:r>
            <a:r>
              <a:rPr lang="el-GR" sz="1600" dirty="0">
                <a:latin typeface="Georgia"/>
              </a:rPr>
              <a:t>καταστροφές από πλημμύρες</a:t>
            </a:r>
          </a:p>
        </p:txBody>
      </p:sp>
      <p:sp>
        <p:nvSpPr>
          <p:cNvPr id="6" name="TextBox 5">
            <a:extLst>
              <a:ext uri="{FF2B5EF4-FFF2-40B4-BE49-F238E27FC236}">
                <a16:creationId xmlns:a16="http://schemas.microsoft.com/office/drawing/2014/main" xmlns="" id="{8BA8425C-3B8F-4CF1-92A6-CC5EC544534E}"/>
              </a:ext>
            </a:extLst>
          </p:cNvPr>
          <p:cNvSpPr txBox="1"/>
          <p:nvPr/>
        </p:nvSpPr>
        <p:spPr>
          <a:xfrm>
            <a:off x="5327350" y="5312973"/>
            <a:ext cx="70707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l-GR" dirty="0"/>
          </a:p>
        </p:txBody>
      </p:sp>
      <p:pic>
        <p:nvPicPr>
          <p:cNvPr id="7" name="Εικόνα 8" descr="Εικόνα που περιέχει δάπεδο, εσωτερικό, παλιός, έπιπλα&#10;&#10;Περιγραφή που δημιουργήθηκε αυτόματα">
            <a:extLst>
              <a:ext uri="{FF2B5EF4-FFF2-40B4-BE49-F238E27FC236}">
                <a16:creationId xmlns:a16="http://schemas.microsoft.com/office/drawing/2014/main" xmlns="" id="{E67C39B1-48FF-4F09-A9BB-4A921F86227B}"/>
              </a:ext>
            </a:extLst>
          </p:cNvPr>
          <p:cNvPicPr>
            <a:picLocks noChangeAspect="1"/>
          </p:cNvPicPr>
          <p:nvPr/>
        </p:nvPicPr>
        <p:blipFill>
          <a:blip r:embed="rId3"/>
          <a:stretch>
            <a:fillRect/>
          </a:stretch>
        </p:blipFill>
        <p:spPr>
          <a:xfrm>
            <a:off x="5845833" y="3289679"/>
            <a:ext cx="6222520" cy="3499168"/>
          </a:xfrm>
          <a:prstGeom prst="rect">
            <a:avLst/>
          </a:prstGeom>
        </p:spPr>
      </p:pic>
      <p:sp>
        <p:nvSpPr>
          <p:cNvPr id="9" name="TextBox 8">
            <a:extLst>
              <a:ext uri="{FF2B5EF4-FFF2-40B4-BE49-F238E27FC236}">
                <a16:creationId xmlns:a16="http://schemas.microsoft.com/office/drawing/2014/main" xmlns="" id="{661DB17E-6FFA-4A51-9916-BD650FBBA431}"/>
              </a:ext>
            </a:extLst>
          </p:cNvPr>
          <p:cNvSpPr txBox="1"/>
          <p:nvPr/>
        </p:nvSpPr>
        <p:spPr>
          <a:xfrm rot="10800000" flipV="1">
            <a:off x="2192686" y="6200218"/>
            <a:ext cx="364897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dirty="0">
                <a:latin typeface="Georgia"/>
              </a:rPr>
              <a:t>Πλημμύρα στην Μάνδρα, Αττικής</a:t>
            </a:r>
          </a:p>
        </p:txBody>
      </p:sp>
      <p:cxnSp>
        <p:nvCxnSpPr>
          <p:cNvPr id="12" name="11 - Ευθύγραμμο βέλος σύνδεσης"/>
          <p:cNvCxnSpPr/>
          <p:nvPr/>
        </p:nvCxnSpPr>
        <p:spPr>
          <a:xfrm flipH="1">
            <a:off x="6476301" y="2718033"/>
            <a:ext cx="847288" cy="16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13 - Ευθύγραμμο βέλος σύνδεσης"/>
          <p:cNvCxnSpPr/>
          <p:nvPr/>
        </p:nvCxnSpPr>
        <p:spPr>
          <a:xfrm flipV="1">
            <a:off x="3934437" y="6618914"/>
            <a:ext cx="1853967" cy="83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99374637"/>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SketchyVTI" id="{A6D2C935-A6E4-4DD9-BCC5-5AE2504DB8EA}" vid="{F0754072-50B6-4C01-B911-67246C9F58D2}"/>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TotalTime>
  <Words>474</Words>
  <Application>Microsoft Office PowerPoint</Application>
  <PresentationFormat>Προσαρμογή</PresentationFormat>
  <Paragraphs>88</Paragraphs>
  <Slides>13</Slides>
  <Notes>1</Notes>
  <HiddenSlides>2</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SketchyVTI</vt:lpstr>
      <vt:lpstr>ΠΛΗΜΜΥΡΕΣ Β1</vt:lpstr>
      <vt:lpstr>Τι εννοούμε με τον όρο πλημμύρα;</vt:lpstr>
      <vt:lpstr>Αίτια πλημμύρας</vt:lpstr>
      <vt:lpstr>Αίτια πλημμύρας</vt:lpstr>
      <vt:lpstr>Οδηγίες από το υπουργείο πολιτικής και κλιματικής προστασίας</vt:lpstr>
      <vt:lpstr>Οδηγίες από το υπουργείο πολιτικής και κλιματικής προστασίας </vt:lpstr>
      <vt:lpstr>Οδηγίες από το υπουργείο πολιτικής και κλιματικής προστασίας</vt:lpstr>
      <vt:lpstr> Ευρωπαϊκό Ελεγκτικό Συνέδριο </vt:lpstr>
      <vt:lpstr>Εικόνες από διάφορα περιστατικά</vt:lpstr>
      <vt:lpstr>     Εικόνες από διάφορα περιστατικά</vt:lpstr>
      <vt:lpstr>Εικόνες από διάφορα περαστικά</vt:lpstr>
      <vt:lpstr>                Αφίσες με οδηγίες</vt:lpstr>
      <vt:lpstr>        Βίντεο &amp; Πηγές πληροφοριών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Χρήστης των Windows</cp:lastModifiedBy>
  <cp:revision>634</cp:revision>
  <dcterms:created xsi:type="dcterms:W3CDTF">2022-01-21T12:57:05Z</dcterms:created>
  <dcterms:modified xsi:type="dcterms:W3CDTF">2022-01-25T09:45:55Z</dcterms:modified>
</cp:coreProperties>
</file>