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57" r:id="rId4"/>
    <p:sldId id="258" r:id="rId5"/>
    <p:sldId id="259" r:id="rId6"/>
    <p:sldId id="260" r:id="rId7"/>
    <p:sldId id="261" r:id="rId8"/>
    <p:sldId id="262" r:id="rId9"/>
    <p:sldId id="263" r:id="rId1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998F7D-0E2A-46D0-906F-43626FA1EC69}" v="364" dt="2022-01-20T19:56:53.005"/>
    <p1510:client id="{F1CE2710-9DF1-4E39-B0EE-6D703CAA3DFD}" v="613" dt="2022-01-21T08:11:38.8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8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dirty="0"/>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1/20/2022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2429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dirty="0"/>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45376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dirty="0"/>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9377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2272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05293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2541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5164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7453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790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2647F38-B617-4D2F-AE0A-013F0C4D2C57}" type="datetimeFigureOut">
              <a:rPr lang="en-US" dirty="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extLst>
      <p:ext uri="{BB962C8B-B14F-4D97-AF65-F5344CB8AC3E}">
        <p14:creationId xmlns:p14="http://schemas.microsoft.com/office/powerpoint/2010/main" val="742764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dirty="0"/>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1376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5BFA754-D5C3-4E66-96A6-867B257F58DC}" type="datetimeFigureOut">
              <a:rPr lang="en-US" dirty="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2756972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5370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0073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76528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dirty="0"/>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2152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dirty="0"/>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14717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1/20/2022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6594028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el.wikipedia.org/wiki/%CE%92%CE%B9%CE%BF%CF%80%CE%BF%CE%B9%CE%BA%CE%B9%CE%BB%CF%8C%CF%84%CE%B7%CF%84%CE%B1"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el.padlet.com/stavrakiritaa/40n3jnwnouedki6l" TargetMode="External"/><Relationship Id="rId2" Type="http://schemas.openxmlformats.org/officeDocument/2006/relationships/hyperlink" Target="https://www.eleokarpos.com/%CE%B5%CE%BB%CE%B9%CE%AC-%CF%80%CE%BF%CE%BB%CE%B9%CF%84%CE%B9%CF%83%CE%BC%CF%8C%CF%82/%CE%B5%CE%B9%CE%BA%CE%B1%CF%83%CF%84%CE%B9%CE%BA%CE%AC/" TargetMode="External"/><Relationship Id="rId1" Type="http://schemas.openxmlformats.org/officeDocument/2006/relationships/slideLayout" Target="../slideLayouts/slideLayout11.xml"/><Relationship Id="rId5" Type="http://schemas.openxmlformats.org/officeDocument/2006/relationships/hyperlink" Target="https://el.wikipedia.org/wiki/%CE%A0%CE%BF%CE%BB%CE%B9%CF%84%CE%B9%CF%83%CF%84%CE%B9%CE%BA%CE%AE_%CE%BA%CE%BB%CE%B7%CF%81%CE%BF%CE%BD%CE%BF%CE%BC%CE%B9%CE%AC" TargetMode="External"/><Relationship Id="rId4" Type="http://schemas.openxmlformats.org/officeDocument/2006/relationships/hyperlink" Target="http://disaki.blogspot.com/2013/04/blog-post_9.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a:t>Πολιτιστική Κληρονομιά &amp; Ελιά</a:t>
            </a:r>
          </a:p>
        </p:txBody>
      </p:sp>
      <p:sp>
        <p:nvSpPr>
          <p:cNvPr id="3" name="Υπότιτλος 2"/>
          <p:cNvSpPr>
            <a:spLocks noGrp="1"/>
          </p:cNvSpPr>
          <p:nvPr>
            <p:ph type="subTitle" idx="1"/>
          </p:nvPr>
        </p:nvSpPr>
        <p:spPr/>
        <p:txBody>
          <a:bodyPr/>
          <a:lstStyle/>
          <a:p>
            <a:r>
              <a:rPr lang="el-GR" dirty="0"/>
              <a:t>Γ'2 Τάξη του 2ου Γυμνασίου Καλαμάτας</a:t>
            </a:r>
          </a:p>
          <a:p>
            <a:r>
              <a:rPr lang="el-GR" dirty="0"/>
              <a:t>Μαριλένα Μαρκοπούλου, Γιώργος Λάγιος, Αναστάσιος Λέκκας </a:t>
            </a:r>
          </a:p>
        </p:txBody>
      </p:sp>
    </p:spTree>
    <p:extLst>
      <p:ext uri="{BB962C8B-B14F-4D97-AF65-F5344CB8AC3E}">
        <p14:creationId xmlns:p14="http://schemas.microsoft.com/office/powerpoint/2010/main" val="232512223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B8DA2-C6E3-4B43-8D9D-472470AAA3C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B918669-175F-4888-9954-20357788184C}"/>
              </a:ext>
            </a:extLst>
          </p:cNvPr>
          <p:cNvSpPr>
            <a:spLocks noGrp="1"/>
          </p:cNvSpPr>
          <p:nvPr>
            <p:ph idx="1"/>
          </p:nvPr>
        </p:nvSpPr>
        <p:spPr/>
        <p:txBody>
          <a:bodyPr/>
          <a:lstStyle/>
          <a:p>
            <a:r>
              <a:rPr lang="en-US" dirty="0" err="1"/>
              <a:t>Με</a:t>
            </a:r>
            <a:r>
              <a:rPr lang="en-US" dirty="0"/>
              <a:t> β</a:t>
            </a:r>
            <a:r>
              <a:rPr lang="en-US" dirty="0" err="1"/>
              <a:t>άση</a:t>
            </a:r>
            <a:r>
              <a:rPr lang="en-US" dirty="0"/>
              <a:t> </a:t>
            </a:r>
            <a:r>
              <a:rPr lang="en-US" dirty="0" err="1"/>
              <a:t>την</a:t>
            </a:r>
            <a:r>
              <a:rPr lang="en-US" dirty="0"/>
              <a:t> 2η </a:t>
            </a:r>
            <a:r>
              <a:rPr lang="en-US" dirty="0" err="1"/>
              <a:t>Θεμ</a:t>
            </a:r>
            <a:r>
              <a:rPr lang="en-US" dirty="0"/>
              <a:t>α</a:t>
            </a:r>
            <a:r>
              <a:rPr lang="en-US" dirty="0" err="1"/>
              <a:t>τική</a:t>
            </a:r>
            <a:r>
              <a:rPr lang="en-US" dirty="0"/>
              <a:t> </a:t>
            </a:r>
            <a:r>
              <a:rPr lang="en-US" dirty="0" err="1"/>
              <a:t>Ενότητ</a:t>
            </a:r>
            <a:r>
              <a:rPr lang="en-US" dirty="0"/>
              <a:t>α "</a:t>
            </a:r>
            <a:r>
              <a:rPr lang="en-US" dirty="0" err="1"/>
              <a:t>Φροντίζω</a:t>
            </a:r>
            <a:r>
              <a:rPr lang="en-US" dirty="0"/>
              <a:t> </a:t>
            </a:r>
            <a:r>
              <a:rPr lang="en-US" dirty="0" err="1"/>
              <a:t>το</a:t>
            </a:r>
            <a:r>
              <a:rPr lang="en-US" dirty="0"/>
              <a:t> π</a:t>
            </a:r>
            <a:r>
              <a:rPr lang="en-US" dirty="0" err="1"/>
              <a:t>ερι</a:t>
            </a:r>
            <a:r>
              <a:rPr lang="en-US" dirty="0"/>
              <a:t>β</a:t>
            </a:r>
            <a:r>
              <a:rPr lang="en-US" dirty="0" err="1"/>
              <a:t>άλλον</a:t>
            </a:r>
            <a:r>
              <a:rPr lang="en-US" dirty="0"/>
              <a:t>" </a:t>
            </a:r>
            <a:r>
              <a:rPr lang="en-US" dirty="0" err="1"/>
              <a:t>των</a:t>
            </a:r>
            <a:r>
              <a:rPr lang="en-US" dirty="0"/>
              <a:t> </a:t>
            </a:r>
            <a:r>
              <a:rPr lang="en-US" dirty="0" err="1"/>
              <a:t>Εργ</a:t>
            </a:r>
            <a:r>
              <a:rPr lang="en-US" dirty="0"/>
              <a:t>α</a:t>
            </a:r>
            <a:r>
              <a:rPr lang="en-US" dirty="0" err="1"/>
              <a:t>στηρίων</a:t>
            </a:r>
            <a:r>
              <a:rPr lang="en-US" dirty="0"/>
              <a:t> </a:t>
            </a:r>
            <a:r>
              <a:rPr lang="en-US" dirty="0" err="1"/>
              <a:t>Δεξιοτήτων</a:t>
            </a:r>
            <a:r>
              <a:rPr lang="en-US" dirty="0"/>
              <a:t> α</a:t>
            </a:r>
            <a:r>
              <a:rPr lang="en-US" dirty="0" err="1"/>
              <a:t>σχοληθήκ</a:t>
            </a:r>
            <a:r>
              <a:rPr lang="en-US" dirty="0"/>
              <a:t>α</a:t>
            </a:r>
            <a:r>
              <a:rPr lang="en-US" dirty="0" err="1"/>
              <a:t>με</a:t>
            </a:r>
            <a:r>
              <a:rPr lang="en-US" dirty="0"/>
              <a:t> </a:t>
            </a:r>
            <a:r>
              <a:rPr lang="en-US" dirty="0" err="1"/>
              <a:t>με</a:t>
            </a:r>
            <a:r>
              <a:rPr lang="en-US" dirty="0"/>
              <a:t> </a:t>
            </a:r>
            <a:r>
              <a:rPr lang="en-US" dirty="0" err="1"/>
              <a:t>την</a:t>
            </a:r>
            <a:r>
              <a:rPr lang="en-US" dirty="0"/>
              <a:t> Πα</a:t>
            </a:r>
            <a:r>
              <a:rPr lang="en-US" dirty="0" err="1"/>
              <a:t>γκόσμι</a:t>
            </a:r>
            <a:r>
              <a:rPr lang="en-US" dirty="0"/>
              <a:t>α και </a:t>
            </a:r>
            <a:r>
              <a:rPr lang="en-US" dirty="0" err="1"/>
              <a:t>Το</a:t>
            </a:r>
            <a:r>
              <a:rPr lang="en-US" dirty="0"/>
              <a:t>π</a:t>
            </a:r>
            <a:r>
              <a:rPr lang="en-US" dirty="0" err="1"/>
              <a:t>ική</a:t>
            </a:r>
            <a:r>
              <a:rPr lang="en-US" dirty="0"/>
              <a:t> </a:t>
            </a:r>
            <a:r>
              <a:rPr lang="en-US" dirty="0" err="1"/>
              <a:t>Πολιτιστική</a:t>
            </a:r>
            <a:r>
              <a:rPr lang="en-US" dirty="0"/>
              <a:t> </a:t>
            </a:r>
            <a:r>
              <a:rPr lang="en-US" dirty="0" err="1"/>
              <a:t>Κληρονομιά</a:t>
            </a:r>
            <a:r>
              <a:rPr lang="en-US" dirty="0"/>
              <a:t> </a:t>
            </a:r>
            <a:r>
              <a:rPr lang="en-US" dirty="0" err="1"/>
              <a:t>της</a:t>
            </a:r>
            <a:r>
              <a:rPr lang="en-US" dirty="0"/>
              <a:t> </a:t>
            </a:r>
            <a:r>
              <a:rPr lang="en-US" dirty="0" err="1"/>
              <a:t>ελιάς</a:t>
            </a:r>
            <a:r>
              <a:rPr lang="en-US" dirty="0"/>
              <a:t>. </a:t>
            </a:r>
            <a:r>
              <a:rPr lang="en-US" dirty="0" err="1"/>
              <a:t>Είδ</a:t>
            </a:r>
            <a:r>
              <a:rPr lang="en-US" dirty="0"/>
              <a:t>α</a:t>
            </a:r>
            <a:r>
              <a:rPr lang="en-US" dirty="0" err="1"/>
              <a:t>με</a:t>
            </a:r>
            <a:r>
              <a:rPr lang="en-US" dirty="0"/>
              <a:t> ανα</a:t>
            </a:r>
            <a:r>
              <a:rPr lang="en-US" dirty="0" err="1"/>
              <a:t>λυτικά</a:t>
            </a:r>
            <a:r>
              <a:rPr lang="en-US" dirty="0"/>
              <a:t> </a:t>
            </a:r>
            <a:r>
              <a:rPr lang="en-US" dirty="0" err="1"/>
              <a:t>τι</a:t>
            </a:r>
            <a:r>
              <a:rPr lang="en-US" dirty="0"/>
              <a:t> </a:t>
            </a:r>
            <a:r>
              <a:rPr lang="en-US" dirty="0" err="1"/>
              <a:t>στοιχειοθετεί</a:t>
            </a:r>
            <a:r>
              <a:rPr lang="en-US" dirty="0"/>
              <a:t> η </a:t>
            </a:r>
            <a:r>
              <a:rPr lang="en-US" dirty="0" err="1"/>
              <a:t>ελιά</a:t>
            </a:r>
            <a:r>
              <a:rPr lang="en-US" dirty="0"/>
              <a:t> και ανα</a:t>
            </a:r>
            <a:r>
              <a:rPr lang="en-US" dirty="0" err="1"/>
              <a:t>ζητήσ</a:t>
            </a:r>
            <a:r>
              <a:rPr lang="en-US" dirty="0"/>
              <a:t>α</a:t>
            </a:r>
            <a:r>
              <a:rPr lang="en-US" dirty="0" err="1"/>
              <a:t>με</a:t>
            </a:r>
            <a:r>
              <a:rPr lang="en-US" dirty="0"/>
              <a:t> </a:t>
            </a:r>
            <a:r>
              <a:rPr lang="en-US" dirty="0" err="1"/>
              <a:t>εικ</a:t>
            </a:r>
            <a:r>
              <a:rPr lang="en-US" dirty="0"/>
              <a:t>α</a:t>
            </a:r>
            <a:r>
              <a:rPr lang="en-US" dirty="0" err="1"/>
              <a:t>στικές</a:t>
            </a:r>
            <a:r>
              <a:rPr lang="en-US" dirty="0"/>
              <a:t> απ</a:t>
            </a:r>
            <a:r>
              <a:rPr lang="en-US" dirty="0" err="1"/>
              <a:t>εικονίσεις</a:t>
            </a:r>
            <a:r>
              <a:rPr lang="en-US" dirty="0"/>
              <a:t> κα</a:t>
            </a:r>
            <a:r>
              <a:rPr lang="en-US" dirty="0" err="1"/>
              <a:t>λλιτεχνών</a:t>
            </a:r>
            <a:r>
              <a:rPr lang="en-US" dirty="0"/>
              <a:t> από </a:t>
            </a:r>
            <a:r>
              <a:rPr lang="en-US" dirty="0" err="1"/>
              <a:t>όλο</a:t>
            </a:r>
            <a:r>
              <a:rPr lang="en-US" dirty="0"/>
              <a:t> </a:t>
            </a:r>
            <a:r>
              <a:rPr lang="en-US" dirty="0" err="1"/>
              <a:t>τον</a:t>
            </a:r>
            <a:r>
              <a:rPr lang="en-US" dirty="0"/>
              <a:t> </a:t>
            </a:r>
            <a:r>
              <a:rPr lang="en-US" dirty="0" err="1"/>
              <a:t>κόσμο</a:t>
            </a:r>
            <a:r>
              <a:rPr lang="en-US" dirty="0"/>
              <a:t>, π</a:t>
            </a:r>
            <a:r>
              <a:rPr lang="en-US" dirty="0" err="1"/>
              <a:t>οικίλων</a:t>
            </a:r>
            <a:r>
              <a:rPr lang="en-US" dirty="0"/>
              <a:t> επ</a:t>
            </a:r>
            <a:r>
              <a:rPr lang="en-US" dirty="0" err="1"/>
              <a:t>οχών</a:t>
            </a:r>
            <a:r>
              <a:rPr lang="en-US" dirty="0"/>
              <a:t> και </a:t>
            </a:r>
            <a:r>
              <a:rPr lang="en-US" dirty="0" err="1"/>
              <a:t>στυλ</a:t>
            </a:r>
            <a:r>
              <a:rPr lang="en-US" dirty="0"/>
              <a:t>.  </a:t>
            </a:r>
            <a:endParaRPr lang="en-US"/>
          </a:p>
        </p:txBody>
      </p:sp>
      <p:sp>
        <p:nvSpPr>
          <p:cNvPr id="4" name="Text Placeholder 3">
            <a:extLst>
              <a:ext uri="{FF2B5EF4-FFF2-40B4-BE49-F238E27FC236}">
                <a16:creationId xmlns:a16="http://schemas.microsoft.com/office/drawing/2014/main" id="{0301921C-488A-4142-BB50-206B40152C47}"/>
              </a:ext>
            </a:extLst>
          </p:cNvPr>
          <p:cNvSpPr>
            <a:spLocks noGrp="1"/>
          </p:cNvSpPr>
          <p:nvPr>
            <p:ph type="body" sz="half" idx="2"/>
          </p:nvPr>
        </p:nvSpPr>
        <p:spPr/>
        <p:txBody>
          <a:bodyPr/>
          <a:lstStyle/>
          <a:p>
            <a:endParaRPr lang="en-US"/>
          </a:p>
        </p:txBody>
      </p:sp>
      <p:pic>
        <p:nvPicPr>
          <p:cNvPr id="5" name="Picture 5" descr="A picture containing green, plant, vegetable, pea&#10;&#10;Description automatically generated">
            <a:extLst>
              <a:ext uri="{FF2B5EF4-FFF2-40B4-BE49-F238E27FC236}">
                <a16:creationId xmlns:a16="http://schemas.microsoft.com/office/drawing/2014/main" id="{D4FE8F32-8FB5-41B8-A2E6-29DC124C1F23}"/>
              </a:ext>
            </a:extLst>
          </p:cNvPr>
          <p:cNvPicPr>
            <a:picLocks noChangeAspect="1"/>
          </p:cNvPicPr>
          <p:nvPr/>
        </p:nvPicPr>
        <p:blipFill>
          <a:blip r:embed="rId2"/>
          <a:stretch>
            <a:fillRect/>
          </a:stretch>
        </p:blipFill>
        <p:spPr>
          <a:xfrm>
            <a:off x="1288212" y="1531550"/>
            <a:ext cx="3821501" cy="3449843"/>
          </a:xfrm>
          <a:prstGeom prst="rect">
            <a:avLst/>
          </a:prstGeom>
        </p:spPr>
      </p:pic>
    </p:spTree>
    <p:extLst>
      <p:ext uri="{BB962C8B-B14F-4D97-AF65-F5344CB8AC3E}">
        <p14:creationId xmlns:p14="http://schemas.microsoft.com/office/powerpoint/2010/main" val="29619682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04164D1-6103-430C-A3AB-D2A4552F94D6}"/>
              </a:ext>
            </a:extLst>
          </p:cNvPr>
          <p:cNvSpPr>
            <a:spLocks noGrp="1"/>
          </p:cNvSpPr>
          <p:nvPr>
            <p:ph idx="1"/>
          </p:nvPr>
        </p:nvSpPr>
        <p:spPr>
          <a:xfrm>
            <a:off x="5418668" y="1482548"/>
            <a:ext cx="5469466" cy="4381945"/>
          </a:xfrm>
        </p:spPr>
        <p:txBody>
          <a:bodyPr vert="horz" lIns="91440" tIns="45720" rIns="91440" bIns="45720" rtlCol="0" anchor="ctr">
            <a:noAutofit/>
          </a:bodyPr>
          <a:lstStyle/>
          <a:p>
            <a:pPr algn="ctr"/>
            <a:r>
              <a:rPr lang="el-GR" sz="1800" b="1" dirty="0">
                <a:ea typeface="+mn-lt"/>
                <a:cs typeface="+mn-lt"/>
              </a:rPr>
              <a:t> </a:t>
            </a:r>
            <a:r>
              <a:rPr lang="el-GR" sz="2000" b="1" dirty="0">
                <a:ea typeface="+mn-lt"/>
                <a:cs typeface="+mn-lt"/>
              </a:rPr>
              <a:t>Πολιτιστική Κληρονομιά </a:t>
            </a:r>
            <a:r>
              <a:rPr lang="el-GR" sz="2000" dirty="0">
                <a:ea typeface="+mn-lt"/>
                <a:cs typeface="+mn-lt"/>
              </a:rPr>
              <a:t>είναι το κληροδότημα από φυσικά αντικείμενα , τα οποία έχουν κληροδοτηθεί από τις παλαιότερες γενιές και διατηρούνται στο παρόν ενώ παράλληλα παραχωρούνται στο μέλλον για να επωφεληθούν οι επόμενες γενιές. Ο όρος Πολιτιστική Κληρονομιά περιλαμβάνει τον απτό πολιτισμό (όπως κτίρια, μνημεία, τοπία, βιβλία, έργα τέχνης και τεκμήρια), τον άυλο πολιτισμό (όπως τη λαογραφία, τις παραδόσεις, τη γλώσσα και τη γνώση) και τη «φυσική» κληρονομιά, που περιλαμβάνει σημαντικά πολιτιστικά τοπία και </a:t>
            </a:r>
            <a:r>
              <a:rPr lang="el-GR" sz="2000" dirty="0">
                <a:ea typeface="+mn-lt"/>
                <a:cs typeface="+mn-lt"/>
                <a:hlinkClick r:id="rId2"/>
              </a:rPr>
              <a:t>βιοποικιλότητα</a:t>
            </a:r>
            <a:r>
              <a:rPr lang="el-GR" sz="2000" dirty="0">
                <a:ea typeface="+mn-lt"/>
                <a:cs typeface="+mn-lt"/>
              </a:rPr>
              <a:t>. Έτσι οι ελιές έγιναν μέρος της πολιτιστικής κληρονομιάς αφού από την αρχαιότητα μέχρι και τώρα συναντώνται σε όλη την Ελλάδα λόγω του κλίματος και φυσικά αποτελούσαν και αποτελούν κύριο μέρος της μεσογειακής διατροφής μας</a:t>
            </a:r>
            <a:endParaRPr lang="en-US" sz="2000"/>
          </a:p>
        </p:txBody>
      </p:sp>
      <p:sp>
        <p:nvSpPr>
          <p:cNvPr id="4" name="Θέση κειμένου 3">
            <a:extLst>
              <a:ext uri="{FF2B5EF4-FFF2-40B4-BE49-F238E27FC236}">
                <a16:creationId xmlns:a16="http://schemas.microsoft.com/office/drawing/2014/main" id="{A932F68D-CF30-46EB-AF5E-C1281F798276}"/>
              </a:ext>
            </a:extLst>
          </p:cNvPr>
          <p:cNvSpPr>
            <a:spLocks noGrp="1"/>
          </p:cNvSpPr>
          <p:nvPr>
            <p:ph type="body" sz="half" idx="2"/>
          </p:nvPr>
        </p:nvSpPr>
        <p:spPr>
          <a:xfrm>
            <a:off x="1293811" y="985148"/>
            <a:ext cx="3718455" cy="4891416"/>
          </a:xfrm>
        </p:spPr>
        <p:txBody>
          <a:bodyPr/>
          <a:lstStyle/>
          <a:p>
            <a:endParaRPr lang="el-GR"/>
          </a:p>
        </p:txBody>
      </p:sp>
      <p:pic>
        <p:nvPicPr>
          <p:cNvPr id="7" name="Εικόνα 7" descr="Εικόνα που περιέχει καναπές, ζωντανός, δωμάτιο, βωμός&#10;&#10;Περιγραφή που δημιουργήθηκε αυτόματα">
            <a:extLst>
              <a:ext uri="{FF2B5EF4-FFF2-40B4-BE49-F238E27FC236}">
                <a16:creationId xmlns:a16="http://schemas.microsoft.com/office/drawing/2014/main" id="{656EA300-FD67-4AC9-A828-3422E0DB7663}"/>
              </a:ext>
            </a:extLst>
          </p:cNvPr>
          <p:cNvPicPr>
            <a:picLocks noChangeAspect="1"/>
          </p:cNvPicPr>
          <p:nvPr/>
        </p:nvPicPr>
        <p:blipFill>
          <a:blip r:embed="rId3"/>
          <a:stretch>
            <a:fillRect/>
          </a:stretch>
        </p:blipFill>
        <p:spPr>
          <a:xfrm>
            <a:off x="1312460" y="1797833"/>
            <a:ext cx="3687170" cy="3057617"/>
          </a:xfrm>
          <a:prstGeom prst="rect">
            <a:avLst/>
          </a:prstGeom>
        </p:spPr>
      </p:pic>
    </p:spTree>
    <p:extLst>
      <p:ext uri="{BB962C8B-B14F-4D97-AF65-F5344CB8AC3E}">
        <p14:creationId xmlns:p14="http://schemas.microsoft.com/office/powerpoint/2010/main" val="795916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B4C05E9-B48D-4D4F-9E62-6BB7BC84931C}"/>
              </a:ext>
            </a:extLst>
          </p:cNvPr>
          <p:cNvSpPr>
            <a:spLocks noGrp="1"/>
          </p:cNvSpPr>
          <p:nvPr>
            <p:ph idx="1"/>
          </p:nvPr>
        </p:nvSpPr>
        <p:spPr>
          <a:xfrm>
            <a:off x="5418668" y="1391563"/>
            <a:ext cx="5469466" cy="4484303"/>
          </a:xfrm>
        </p:spPr>
        <p:txBody>
          <a:bodyPr vert="horz" lIns="91440" tIns="45720" rIns="91440" bIns="45720" rtlCol="0" anchor="ctr">
            <a:noAutofit/>
          </a:bodyPr>
          <a:lstStyle/>
          <a:p>
            <a:pPr algn="ctr"/>
            <a:r>
              <a:rPr lang="el-GR" sz="2000" dirty="0">
                <a:ea typeface="+mn-lt"/>
                <a:cs typeface="+mn-lt"/>
              </a:rPr>
              <a:t>Η ελιά είναι ένα ιδιαίτερο δέντρο. Το χρώμα της, τόσο γκρίζο στον κορμό και στις ρίζες και τόσο μαύρο στις κουφάλες της, μοιάζει να έρχεται από την αιωνιότητα. Ενώ το φύλλωμα της </a:t>
            </a:r>
            <a:r>
              <a:rPr lang="el-GR" sz="2000" dirty="0" err="1">
                <a:ea typeface="+mn-lt"/>
                <a:cs typeface="+mn-lt"/>
              </a:rPr>
              <a:t>ασημόχρωμο</a:t>
            </a:r>
            <a:r>
              <a:rPr lang="el-GR" sz="2000" dirty="0">
                <a:ea typeface="+mn-lt"/>
                <a:cs typeface="+mn-lt"/>
              </a:rPr>
              <a:t> μας στέλνει την φρεσκάδα της θαλασσινής αύρας. Το ξύλο της ελιάς ανεβαίνει ελισσόμενο, τα νερά του ποικίλα , οι ρόζοι του συχνοί και η αίσθηση του ανεπανάληπτη. Τα φύλλα της ελιάς, στενά και μυτερά, κρατιούνται σε κλαδάκια λυγερά, δημιουργώντας μια πλεκτάνη φωτός, όπου ο ήλιος του μεσημεριού μαλακώνει μα δε χάνεται. Κι έπειτα ο καρπός. Σε όλους τους τόνους του πράσινου, κάποτε μαύρος και κοκκινωπός και άλλοτε σταχτής και άγουρος. Σε κάθε ελαιώνα, όλες οι εποχές έχουν μερίδιο στις αισθητικές παρατηρήσεις, που έχουν το βάθος τους στη φύση της ελιάς. Έτσι η ελιά δίκαια παρουσιάζεται σαν ένα θέμα σύμβολο από τα αρχαία χρόνια μέχρι τον σύγχρονο καλλιτέχνη.  </a:t>
            </a:r>
            <a:endParaRPr lang="en-US" sz="2000"/>
          </a:p>
        </p:txBody>
      </p:sp>
      <p:sp>
        <p:nvSpPr>
          <p:cNvPr id="4" name="Θέση κειμένου 3">
            <a:extLst>
              <a:ext uri="{FF2B5EF4-FFF2-40B4-BE49-F238E27FC236}">
                <a16:creationId xmlns:a16="http://schemas.microsoft.com/office/drawing/2014/main" id="{817F05F8-4863-4372-8E05-8DA29674CF7E}"/>
              </a:ext>
            </a:extLst>
          </p:cNvPr>
          <p:cNvSpPr>
            <a:spLocks noGrp="1"/>
          </p:cNvSpPr>
          <p:nvPr>
            <p:ph type="body" sz="half" idx="2"/>
          </p:nvPr>
        </p:nvSpPr>
        <p:spPr>
          <a:xfrm>
            <a:off x="1293811" y="972528"/>
            <a:ext cx="3718455" cy="4496941"/>
          </a:xfrm>
        </p:spPr>
        <p:txBody>
          <a:bodyPr/>
          <a:lstStyle/>
          <a:p>
            <a:endParaRPr lang="el-GR"/>
          </a:p>
        </p:txBody>
      </p:sp>
      <p:pic>
        <p:nvPicPr>
          <p:cNvPr id="5" name="Εικόνα 5">
            <a:extLst>
              <a:ext uri="{FF2B5EF4-FFF2-40B4-BE49-F238E27FC236}">
                <a16:creationId xmlns:a16="http://schemas.microsoft.com/office/drawing/2014/main" id="{4081C4BC-D80A-4FE6-958F-CA70998A230E}"/>
              </a:ext>
            </a:extLst>
          </p:cNvPr>
          <p:cNvPicPr>
            <a:picLocks noChangeAspect="1"/>
          </p:cNvPicPr>
          <p:nvPr/>
        </p:nvPicPr>
        <p:blipFill>
          <a:blip r:embed="rId2"/>
          <a:stretch>
            <a:fillRect/>
          </a:stretch>
        </p:blipFill>
        <p:spPr>
          <a:xfrm>
            <a:off x="1291117" y="973541"/>
            <a:ext cx="3729857" cy="4922292"/>
          </a:xfrm>
          <a:prstGeom prst="rect">
            <a:avLst/>
          </a:prstGeom>
        </p:spPr>
      </p:pic>
    </p:spTree>
    <p:extLst>
      <p:ext uri="{BB962C8B-B14F-4D97-AF65-F5344CB8AC3E}">
        <p14:creationId xmlns:p14="http://schemas.microsoft.com/office/powerpoint/2010/main" val="1585669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EE39CC-1D49-48CF-AEB1-320D858541C5}"/>
              </a:ext>
            </a:extLst>
          </p:cNvPr>
          <p:cNvSpPr>
            <a:spLocks noGrp="1"/>
          </p:cNvSpPr>
          <p:nvPr>
            <p:ph type="title"/>
          </p:nvPr>
        </p:nvSpPr>
        <p:spPr>
          <a:xfrm>
            <a:off x="1295402" y="1562161"/>
            <a:ext cx="9601196" cy="723838"/>
          </a:xfrm>
        </p:spPr>
        <p:txBody>
          <a:bodyPr>
            <a:normAutofit fontScale="90000"/>
          </a:bodyPr>
          <a:lstStyle/>
          <a:p>
            <a:r>
              <a:rPr lang="el-GR" sz="2800" dirty="0" err="1"/>
              <a:t>Vincent</a:t>
            </a:r>
            <a:r>
              <a:rPr lang="el-GR" sz="2800" dirty="0"/>
              <a:t> </a:t>
            </a:r>
            <a:r>
              <a:rPr lang="el-GR" sz="2800" dirty="0" err="1"/>
              <a:t>Van</a:t>
            </a:r>
            <a:r>
              <a:rPr lang="el-GR" sz="2800" dirty="0"/>
              <a:t> </a:t>
            </a:r>
            <a:r>
              <a:rPr lang="el-GR" sz="2800" dirty="0" err="1"/>
              <a:t>Gogh</a:t>
            </a:r>
            <a:r>
              <a:rPr lang="el-GR" sz="2800" dirty="0"/>
              <a:t>                                                                   </a:t>
            </a:r>
            <a:r>
              <a:rPr lang="el-GR" sz="2800" dirty="0" err="1"/>
              <a:t>Claude</a:t>
            </a:r>
            <a:r>
              <a:rPr lang="el-GR" sz="2800" dirty="0"/>
              <a:t> </a:t>
            </a:r>
            <a:r>
              <a:rPr lang="el-GR" sz="2800" dirty="0" err="1"/>
              <a:t>Monet</a:t>
            </a:r>
            <a:endParaRPr lang="el-GR" sz="2800" dirty="0"/>
          </a:p>
        </p:txBody>
      </p:sp>
      <p:pic>
        <p:nvPicPr>
          <p:cNvPr id="5" name="Εικόνα 5" descr="Εικόνα που περιέχει χάρτης&#10;&#10;Περιγραφή που δημιουργήθηκε αυτόματα">
            <a:extLst>
              <a:ext uri="{FF2B5EF4-FFF2-40B4-BE49-F238E27FC236}">
                <a16:creationId xmlns:a16="http://schemas.microsoft.com/office/drawing/2014/main" id="{3EED8163-737A-4CE1-8468-DB7F57DD214B}"/>
              </a:ext>
            </a:extLst>
          </p:cNvPr>
          <p:cNvPicPr>
            <a:picLocks noGrp="1" noChangeAspect="1"/>
          </p:cNvPicPr>
          <p:nvPr>
            <p:ph sz="half" idx="1"/>
          </p:nvPr>
        </p:nvPicPr>
        <p:blipFill>
          <a:blip r:embed="rId2"/>
          <a:stretch>
            <a:fillRect/>
          </a:stretch>
        </p:blipFill>
        <p:spPr>
          <a:xfrm>
            <a:off x="1297907" y="2560320"/>
            <a:ext cx="4400938" cy="3310128"/>
          </a:xfrm>
        </p:spPr>
      </p:pic>
      <p:pic>
        <p:nvPicPr>
          <p:cNvPr id="13" name="Picture 13" descr="A picture containing tree, plant, wood, forest&#10;&#10;Description automatically generated">
            <a:extLst>
              <a:ext uri="{FF2B5EF4-FFF2-40B4-BE49-F238E27FC236}">
                <a16:creationId xmlns:a16="http://schemas.microsoft.com/office/drawing/2014/main" id="{9D5DC033-67DF-47D5-B646-3FA7F499867E}"/>
              </a:ext>
            </a:extLst>
          </p:cNvPr>
          <p:cNvPicPr>
            <a:picLocks noGrp="1" noChangeAspect="1"/>
          </p:cNvPicPr>
          <p:nvPr>
            <p:ph sz="half" idx="2"/>
          </p:nvPr>
        </p:nvPicPr>
        <p:blipFill>
          <a:blip r:embed="rId3"/>
          <a:stretch>
            <a:fillRect/>
          </a:stretch>
        </p:blipFill>
        <p:spPr>
          <a:xfrm>
            <a:off x="6817061" y="2560320"/>
            <a:ext cx="4079474" cy="3310128"/>
          </a:xfrm>
        </p:spPr>
      </p:pic>
    </p:spTree>
    <p:extLst>
      <p:ext uri="{BB962C8B-B14F-4D97-AF65-F5344CB8AC3E}">
        <p14:creationId xmlns:p14="http://schemas.microsoft.com/office/powerpoint/2010/main" val="1333896344"/>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50FCBF-F890-43FA-A6C5-A69CB4660645}"/>
              </a:ext>
            </a:extLst>
          </p:cNvPr>
          <p:cNvSpPr>
            <a:spLocks noGrp="1"/>
          </p:cNvSpPr>
          <p:nvPr>
            <p:ph type="title"/>
          </p:nvPr>
        </p:nvSpPr>
        <p:spPr>
          <a:xfrm>
            <a:off x="1306775" y="1721385"/>
            <a:ext cx="9589823" cy="564614"/>
          </a:xfrm>
        </p:spPr>
        <p:txBody>
          <a:bodyPr/>
          <a:lstStyle/>
          <a:p>
            <a:r>
              <a:rPr lang="el-GR" sz="2800" dirty="0" err="1"/>
              <a:t>Στράτης</a:t>
            </a:r>
            <a:r>
              <a:rPr lang="el-GR" sz="2800" dirty="0"/>
              <a:t> </a:t>
            </a:r>
            <a:r>
              <a:rPr lang="el-GR" sz="2800" dirty="0" err="1"/>
              <a:t>Αξιώτης</a:t>
            </a:r>
            <a:r>
              <a:rPr lang="el-GR" sz="2800" dirty="0"/>
              <a:t>                                                               Α. Τάσσος</a:t>
            </a:r>
          </a:p>
        </p:txBody>
      </p:sp>
      <p:pic>
        <p:nvPicPr>
          <p:cNvPr id="5" name="Εικόνα 5" descr="Εικόνα που περιέχει κείμενο&#10;&#10;Περιγραφή που δημιουργήθηκε αυτόματα">
            <a:extLst>
              <a:ext uri="{FF2B5EF4-FFF2-40B4-BE49-F238E27FC236}">
                <a16:creationId xmlns:a16="http://schemas.microsoft.com/office/drawing/2014/main" id="{F8C7061D-73F9-4142-909B-FBD5550FE188}"/>
              </a:ext>
            </a:extLst>
          </p:cNvPr>
          <p:cNvPicPr>
            <a:picLocks noGrp="1" noChangeAspect="1"/>
          </p:cNvPicPr>
          <p:nvPr>
            <p:ph sz="half" idx="1"/>
          </p:nvPr>
        </p:nvPicPr>
        <p:blipFill>
          <a:blip r:embed="rId2"/>
          <a:stretch>
            <a:fillRect/>
          </a:stretch>
        </p:blipFill>
        <p:spPr>
          <a:xfrm>
            <a:off x="1309454" y="2560320"/>
            <a:ext cx="4696291" cy="3310128"/>
          </a:xfrm>
        </p:spPr>
      </p:pic>
      <p:pic>
        <p:nvPicPr>
          <p:cNvPr id="6" name="Εικόνα 6" descr="Εικόνα που περιέχει κείμενο, βιβλίο&#10;&#10;Περιγραφή που δημιουργήθηκε αυτόματα">
            <a:extLst>
              <a:ext uri="{FF2B5EF4-FFF2-40B4-BE49-F238E27FC236}">
                <a16:creationId xmlns:a16="http://schemas.microsoft.com/office/drawing/2014/main" id="{9843A26F-AD4D-46BE-ADB7-D23DAD5BFEC4}"/>
              </a:ext>
            </a:extLst>
          </p:cNvPr>
          <p:cNvPicPr>
            <a:picLocks noGrp="1" noChangeAspect="1"/>
          </p:cNvPicPr>
          <p:nvPr>
            <p:ph sz="half" idx="2"/>
          </p:nvPr>
        </p:nvPicPr>
        <p:blipFill>
          <a:blip r:embed="rId3"/>
          <a:stretch>
            <a:fillRect/>
          </a:stretch>
        </p:blipFill>
        <p:spPr>
          <a:xfrm>
            <a:off x="7802597" y="2560320"/>
            <a:ext cx="3090782" cy="3310128"/>
          </a:xfrm>
        </p:spPr>
      </p:pic>
    </p:spTree>
    <p:extLst>
      <p:ext uri="{BB962C8B-B14F-4D97-AF65-F5344CB8AC3E}">
        <p14:creationId xmlns:p14="http://schemas.microsoft.com/office/powerpoint/2010/main" val="3243424966"/>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DF4550-C145-445D-A2DB-4F73310959C3}"/>
              </a:ext>
            </a:extLst>
          </p:cNvPr>
          <p:cNvSpPr>
            <a:spLocks noGrp="1"/>
          </p:cNvSpPr>
          <p:nvPr>
            <p:ph type="title"/>
          </p:nvPr>
        </p:nvSpPr>
        <p:spPr>
          <a:xfrm>
            <a:off x="1295402" y="1721385"/>
            <a:ext cx="9601196" cy="564614"/>
          </a:xfrm>
        </p:spPr>
        <p:txBody>
          <a:bodyPr>
            <a:normAutofit fontScale="90000"/>
          </a:bodyPr>
          <a:lstStyle/>
          <a:p>
            <a:r>
              <a:rPr lang="el-GR" sz="2800" dirty="0"/>
              <a:t>Νεκτάριος </a:t>
            </a:r>
            <a:r>
              <a:rPr lang="el-GR" sz="2800" dirty="0" err="1"/>
              <a:t>Αποσπόρης</a:t>
            </a:r>
            <a:r>
              <a:rPr lang="el-GR" sz="2800" dirty="0"/>
              <a:t>                                                    Χρήστος </a:t>
            </a:r>
            <a:r>
              <a:rPr lang="el-GR" sz="2800" dirty="0" err="1"/>
              <a:t>Μποκόρος</a:t>
            </a:r>
          </a:p>
        </p:txBody>
      </p:sp>
      <p:pic>
        <p:nvPicPr>
          <p:cNvPr id="5" name="Εικόνα 5" descr="Εικόνα που περιέχει δέντρο, φυτό&#10;&#10;Περιγραφή που δημιουργήθηκε αυτόματα">
            <a:extLst>
              <a:ext uri="{FF2B5EF4-FFF2-40B4-BE49-F238E27FC236}">
                <a16:creationId xmlns:a16="http://schemas.microsoft.com/office/drawing/2014/main" id="{009AE66D-2EA9-437D-B029-A68968469915}"/>
              </a:ext>
            </a:extLst>
          </p:cNvPr>
          <p:cNvPicPr>
            <a:picLocks noGrp="1" noChangeAspect="1"/>
          </p:cNvPicPr>
          <p:nvPr>
            <p:ph sz="half" idx="1"/>
          </p:nvPr>
        </p:nvPicPr>
        <p:blipFill>
          <a:blip r:embed="rId2"/>
          <a:stretch>
            <a:fillRect/>
          </a:stretch>
        </p:blipFill>
        <p:spPr>
          <a:xfrm>
            <a:off x="1298448" y="2611160"/>
            <a:ext cx="4308872" cy="3208447"/>
          </a:xfrm>
        </p:spPr>
      </p:pic>
      <p:pic>
        <p:nvPicPr>
          <p:cNvPr id="3" name="Picture 3" descr="A picture containing sky, tree, outdoor, plant&#10;&#10;Description automatically generated">
            <a:extLst>
              <a:ext uri="{FF2B5EF4-FFF2-40B4-BE49-F238E27FC236}">
                <a16:creationId xmlns:a16="http://schemas.microsoft.com/office/drawing/2014/main" id="{B32A0CA0-D025-4C93-B7FD-22A65B8EEFDB}"/>
              </a:ext>
            </a:extLst>
          </p:cNvPr>
          <p:cNvPicPr>
            <a:picLocks noChangeAspect="1"/>
          </p:cNvPicPr>
          <p:nvPr/>
        </p:nvPicPr>
        <p:blipFill>
          <a:blip r:embed="rId3"/>
          <a:stretch>
            <a:fillRect/>
          </a:stretch>
        </p:blipFill>
        <p:spPr>
          <a:xfrm>
            <a:off x="7973684" y="2610457"/>
            <a:ext cx="2930105" cy="3218594"/>
          </a:xfrm>
          <a:prstGeom prst="rect">
            <a:avLst/>
          </a:prstGeom>
        </p:spPr>
      </p:pic>
      <p:sp>
        <p:nvSpPr>
          <p:cNvPr id="7" name="Content Placeholder 6">
            <a:extLst>
              <a:ext uri="{FF2B5EF4-FFF2-40B4-BE49-F238E27FC236}">
                <a16:creationId xmlns:a16="http://schemas.microsoft.com/office/drawing/2014/main" id="{79C1FACC-1E01-4795-AE4D-8270CBF1D542}"/>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788680516"/>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57D0C7-0A02-4BFA-AF3E-D29BEC0D2582}"/>
              </a:ext>
            </a:extLst>
          </p:cNvPr>
          <p:cNvSpPr>
            <a:spLocks noGrp="1"/>
          </p:cNvSpPr>
          <p:nvPr>
            <p:ph type="title"/>
          </p:nvPr>
        </p:nvSpPr>
        <p:spPr>
          <a:xfrm>
            <a:off x="1295402" y="1710012"/>
            <a:ext cx="9601196" cy="575987"/>
          </a:xfrm>
        </p:spPr>
        <p:txBody>
          <a:bodyPr>
            <a:normAutofit fontScale="90000"/>
          </a:bodyPr>
          <a:lstStyle/>
          <a:p>
            <a:r>
              <a:rPr lang="el-GR" sz="2800" dirty="0"/>
              <a:t>Ομάδα "CAPRE DIEM"                                                       Γιώργος Ζιάκας</a:t>
            </a:r>
          </a:p>
        </p:txBody>
      </p:sp>
      <p:pic>
        <p:nvPicPr>
          <p:cNvPr id="5" name="Εικόνα 5" descr="Εικόνα που περιέχει κείμενο, διαφορετικός&#10;&#10;Περιγραφή που δημιουργήθηκε αυτόματα">
            <a:extLst>
              <a:ext uri="{FF2B5EF4-FFF2-40B4-BE49-F238E27FC236}">
                <a16:creationId xmlns:a16="http://schemas.microsoft.com/office/drawing/2014/main" id="{A2731789-A77D-4758-87E9-B2BA16094FD3}"/>
              </a:ext>
            </a:extLst>
          </p:cNvPr>
          <p:cNvPicPr>
            <a:picLocks noGrp="1" noChangeAspect="1"/>
          </p:cNvPicPr>
          <p:nvPr>
            <p:ph sz="half" idx="1"/>
          </p:nvPr>
        </p:nvPicPr>
        <p:blipFill>
          <a:blip r:embed="rId2"/>
          <a:stretch>
            <a:fillRect/>
          </a:stretch>
        </p:blipFill>
        <p:spPr>
          <a:xfrm>
            <a:off x="1298448" y="2675902"/>
            <a:ext cx="4718304" cy="3078964"/>
          </a:xfrm>
        </p:spPr>
      </p:pic>
      <p:pic>
        <p:nvPicPr>
          <p:cNvPr id="9" name="Picture 9" descr="A picture containing grass, outdoor, tree, plant&#10;&#10;Description automatically generated">
            <a:extLst>
              <a:ext uri="{FF2B5EF4-FFF2-40B4-BE49-F238E27FC236}">
                <a16:creationId xmlns:a16="http://schemas.microsoft.com/office/drawing/2014/main" id="{59E19DC8-A12F-4815-9306-DDF6B1501971}"/>
              </a:ext>
            </a:extLst>
          </p:cNvPr>
          <p:cNvPicPr>
            <a:picLocks noGrp="1" noChangeAspect="1"/>
          </p:cNvPicPr>
          <p:nvPr>
            <p:ph sz="half" idx="2"/>
          </p:nvPr>
        </p:nvPicPr>
        <p:blipFill>
          <a:blip r:embed="rId3"/>
          <a:stretch>
            <a:fillRect/>
          </a:stretch>
        </p:blipFill>
        <p:spPr>
          <a:xfrm>
            <a:off x="8621148" y="2560320"/>
            <a:ext cx="2282847" cy="3310128"/>
          </a:xfrm>
        </p:spPr>
      </p:pic>
    </p:spTree>
    <p:extLst>
      <p:ext uri="{BB962C8B-B14F-4D97-AF65-F5344CB8AC3E}">
        <p14:creationId xmlns:p14="http://schemas.microsoft.com/office/powerpoint/2010/main" val="310011605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20A32A8-609B-4A56-AEA7-01C024C6AF12}"/>
              </a:ext>
            </a:extLst>
          </p:cNvPr>
          <p:cNvSpPr>
            <a:spLocks noGrp="1"/>
          </p:cNvSpPr>
          <p:nvPr>
            <p:ph type="body" idx="1"/>
          </p:nvPr>
        </p:nvSpPr>
        <p:spPr>
          <a:xfrm>
            <a:off x="1303868" y="976952"/>
            <a:ext cx="9592732" cy="4898914"/>
          </a:xfrm>
        </p:spPr>
        <p:txBody>
          <a:bodyPr/>
          <a:lstStyle/>
          <a:p>
            <a:pPr marL="285750" indent="-285750" algn="l">
              <a:buChar char="•"/>
            </a:pPr>
            <a:r>
              <a:rPr lang="el-GR" sz="2800" dirty="0">
                <a:ea typeface="+mn-lt"/>
                <a:cs typeface="+mn-lt"/>
              </a:rPr>
              <a:t>Πηγές:</a:t>
            </a:r>
          </a:p>
          <a:p>
            <a:pPr marL="285750" indent="-285750" algn="l">
              <a:buSzPct val="114999"/>
              <a:buChar char="•"/>
            </a:pPr>
            <a:r>
              <a:rPr lang="el-GR" dirty="0">
                <a:ea typeface="+mn-lt"/>
                <a:cs typeface="+mn-lt"/>
                <a:hlinkClick r:id="rId2"/>
              </a:rPr>
              <a:t>https://www.eleokarpos.com/%CE%B5%CE%BB%CE%B9%CE%AC-%CF%80%CE%BF%CE%BB%CE%B9%CF%84%CE%B9%CF%83%CE%BC%CF%8C%CF%82/%CE%B5%CE%B9%CE%BA%CE%B1%CF%83%CF%84%CE%B9%CE%BA%CE%AC/</a:t>
            </a:r>
            <a:endParaRPr lang="el-GR"/>
          </a:p>
          <a:p>
            <a:pPr marL="285750" indent="-285750" algn="l">
              <a:buChar char="•"/>
            </a:pPr>
            <a:r>
              <a:rPr lang="el-GR" dirty="0">
                <a:ea typeface="+mn-lt"/>
                <a:cs typeface="+mn-lt"/>
                <a:hlinkClick r:id="rId3"/>
              </a:rPr>
              <a:t>https://el.padlet.com/stavrakiritaa/40n3jnwnouedki6l</a:t>
            </a:r>
            <a:endParaRPr lang="el-GR"/>
          </a:p>
          <a:p>
            <a:pPr marL="285750" indent="-285750" algn="l">
              <a:buChar char="•"/>
            </a:pPr>
            <a:r>
              <a:rPr lang="el-GR" dirty="0">
                <a:ea typeface="+mn-lt"/>
                <a:cs typeface="+mn-lt"/>
                <a:hlinkClick r:id="rId4"/>
              </a:rPr>
              <a:t>http://disaki.blogspot.com/2013/04/blog-post_9.html</a:t>
            </a:r>
            <a:endParaRPr lang="el-GR"/>
          </a:p>
          <a:p>
            <a:pPr marL="285750" indent="-285750" algn="l">
              <a:buChar char="•"/>
            </a:pPr>
            <a:r>
              <a:rPr lang="el-GR" dirty="0">
                <a:ea typeface="+mn-lt"/>
                <a:cs typeface="+mn-lt"/>
                <a:hlinkClick r:id="rId5"/>
              </a:rPr>
              <a:t>https://el.wikipedia.org/wiki/%CE%A0%CE%BF%CE%BB%CE%B9%CF%84%CE%B9%CF%83%CF%84%CE%B9%CE%BA%CE%AE_%CE%BA%CE%BB%CE%B7%CF%81%CE%BF%CE%BD%CE%BF%CE%BC%CE%B9%CE%AC</a:t>
            </a:r>
            <a:endParaRPr lang="el-GR"/>
          </a:p>
          <a:p>
            <a:endParaRPr lang="el-GR" dirty="0"/>
          </a:p>
        </p:txBody>
      </p:sp>
    </p:spTree>
    <p:extLst>
      <p:ext uri="{BB962C8B-B14F-4D97-AF65-F5344CB8AC3E}">
        <p14:creationId xmlns:p14="http://schemas.microsoft.com/office/powerpoint/2010/main" val="386793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0</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Organic</vt:lpstr>
      <vt:lpstr>Πολιτιστική Κληρονομιά &amp; Ελιά</vt:lpstr>
      <vt:lpstr>PowerPoint Presentation</vt:lpstr>
      <vt:lpstr>PowerPoint Presentation</vt:lpstr>
      <vt:lpstr>PowerPoint Presentation</vt:lpstr>
      <vt:lpstr>Vincent Van Gogh                                                                   Claude Monet</vt:lpstr>
      <vt:lpstr>Στράτης Αξιώτης                                                               Α. Τάσσος</vt:lpstr>
      <vt:lpstr>Νεκτάριος Αποσπόρης                                                    Χρήστος Μποκόρος</vt:lpstr>
      <vt:lpstr>Ομάδα "CAPRE DIEM"                                                       Γιώργος Ζιάκας</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
  <cp:lastModifiedBy/>
  <cp:revision>330</cp:revision>
  <dcterms:created xsi:type="dcterms:W3CDTF">2022-01-20T19:20:33Z</dcterms:created>
  <dcterms:modified xsi:type="dcterms:W3CDTF">2022-01-21T08:13:43Z</dcterms:modified>
</cp:coreProperties>
</file>